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8" r:id="rId3"/>
    <p:sldId id="266" r:id="rId4"/>
    <p:sldId id="282" r:id="rId5"/>
    <p:sldId id="264" r:id="rId6"/>
    <p:sldId id="261" r:id="rId7"/>
    <p:sldId id="276" r:id="rId8"/>
    <p:sldId id="267" r:id="rId9"/>
    <p:sldId id="269" r:id="rId10"/>
    <p:sldId id="265" r:id="rId11"/>
    <p:sldId id="271" r:id="rId12"/>
    <p:sldId id="279" r:id="rId13"/>
    <p:sldId id="280" r:id="rId14"/>
    <p:sldId id="281" r:id="rId15"/>
    <p:sldId id="272" r:id="rId16"/>
    <p:sldId id="273" r:id="rId17"/>
    <p:sldId id="262" r:id="rId18"/>
    <p:sldId id="278" r:id="rId19"/>
    <p:sldId id="263" r:id="rId20"/>
    <p:sldId id="275" r:id="rId21"/>
    <p:sldId id="26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89043"/>
  </p:normalViewPr>
  <p:slideViewPr>
    <p:cSldViewPr snapToGrid="0" snapToObjects="1">
      <p:cViewPr varScale="1">
        <p:scale>
          <a:sx n="84" d="100"/>
          <a:sy n="84" d="100"/>
        </p:scale>
        <p:origin x="20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84B90C-3FB0-324C-A990-2F4F8FA09C8E}" type="doc">
      <dgm:prSet loTypeId="urn:microsoft.com/office/officeart/2005/8/layout/cycle1" loCatId="" qsTypeId="urn:microsoft.com/office/officeart/2005/8/quickstyle/3d1" qsCatId="3D" csTypeId="urn:microsoft.com/office/officeart/2005/8/colors/accent1_2" csCatId="accent1" phldr="1"/>
      <dgm:spPr/>
      <dgm:t>
        <a:bodyPr/>
        <a:lstStyle/>
        <a:p>
          <a:endParaRPr lang="en-US"/>
        </a:p>
      </dgm:t>
    </dgm:pt>
    <dgm:pt modelId="{89DB13E0-9BC7-7049-B3DB-A2FFCF59DCE5}">
      <dgm:prSet phldrT="[Text]"/>
      <dgm:spPr/>
      <dgm:t>
        <a:bodyPr/>
        <a:lstStyle/>
        <a:p>
          <a:r>
            <a:rPr lang="en-US" dirty="0"/>
            <a:t>Create model</a:t>
          </a:r>
        </a:p>
      </dgm:t>
    </dgm:pt>
    <dgm:pt modelId="{C1E249F2-A6AD-7448-88F6-39D72B0C52EB}" type="parTrans" cxnId="{56E02E2F-9351-B745-80B7-C941560FE407}">
      <dgm:prSet/>
      <dgm:spPr/>
      <dgm:t>
        <a:bodyPr/>
        <a:lstStyle/>
        <a:p>
          <a:endParaRPr lang="en-US"/>
        </a:p>
      </dgm:t>
    </dgm:pt>
    <dgm:pt modelId="{8C95AFF7-52DB-3447-B0BB-AA2118D8CBAB}" type="sibTrans" cxnId="{56E02E2F-9351-B745-80B7-C941560FE407}">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D3E09F51-9B12-5947-86FD-BC73A4BFBD24}">
      <dgm:prSet phldrT="[Text]"/>
      <dgm:spPr/>
      <dgm:t>
        <a:bodyPr/>
        <a:lstStyle/>
        <a:p>
          <a:r>
            <a:rPr lang="en-US" dirty="0"/>
            <a:t>Write code</a:t>
          </a:r>
        </a:p>
      </dgm:t>
    </dgm:pt>
    <dgm:pt modelId="{63DCA4EF-1A9B-F243-A091-E491F472BE16}" type="parTrans" cxnId="{A757B57A-882A-1F4C-90EF-9496A64603B3}">
      <dgm:prSet/>
      <dgm:spPr/>
      <dgm:t>
        <a:bodyPr/>
        <a:lstStyle/>
        <a:p>
          <a:endParaRPr lang="en-US"/>
        </a:p>
      </dgm:t>
    </dgm:pt>
    <dgm:pt modelId="{CF9D2207-C23B-EA41-AD07-C0CD4D2C19A5}" type="sibTrans" cxnId="{A757B57A-882A-1F4C-90EF-9496A64603B3}">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7E872E46-711C-5F41-8D1B-F329A7B52FEC}">
      <dgm:prSet phldrT="[Text]"/>
      <dgm:spPr/>
      <dgm:t>
        <a:bodyPr/>
        <a:lstStyle/>
        <a:p>
          <a:r>
            <a:rPr lang="en-US" dirty="0"/>
            <a:t>Test code</a:t>
          </a:r>
        </a:p>
      </dgm:t>
    </dgm:pt>
    <dgm:pt modelId="{E82819D2-4D3A-1441-91E1-34F9C542F5B1}" type="parTrans" cxnId="{55ED7F7C-6C31-E848-9B92-1FAF3821CE7F}">
      <dgm:prSet/>
      <dgm:spPr/>
      <dgm:t>
        <a:bodyPr/>
        <a:lstStyle/>
        <a:p>
          <a:endParaRPr lang="en-US"/>
        </a:p>
      </dgm:t>
    </dgm:pt>
    <dgm:pt modelId="{10C4FE20-874F-334C-9AFD-E8BA99A9ACCB}" type="sibTrans" cxnId="{55ED7F7C-6C31-E848-9B92-1FAF3821CE7F}">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46F6C17A-8CDE-0440-92E4-4F421D0DD834}">
      <dgm:prSet phldrT="[Text]"/>
      <dgm:spPr/>
      <dgm:t>
        <a:bodyPr/>
        <a:lstStyle/>
        <a:p>
          <a:r>
            <a:rPr lang="en-US" dirty="0"/>
            <a:t>Extract insight</a:t>
          </a:r>
        </a:p>
      </dgm:t>
    </dgm:pt>
    <dgm:pt modelId="{734FAA13-CD51-F143-BFEF-69E9841E3725}" type="parTrans" cxnId="{CF2C150A-067E-C443-B972-76B915C2D8AA}">
      <dgm:prSet/>
      <dgm:spPr/>
      <dgm:t>
        <a:bodyPr/>
        <a:lstStyle/>
        <a:p>
          <a:endParaRPr lang="en-US"/>
        </a:p>
      </dgm:t>
    </dgm:pt>
    <dgm:pt modelId="{D16722FD-B8F7-654D-9D8E-050B243D2D17}" type="sibTrans" cxnId="{CF2C150A-067E-C443-B972-76B915C2D8AA}">
      <dgm:prSet/>
      <dgm:spPr>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gradFill>
      </dgm:spPr>
      <dgm:t>
        <a:bodyPr/>
        <a:lstStyle/>
        <a:p>
          <a:endParaRPr lang="en-US"/>
        </a:p>
      </dgm:t>
    </dgm:pt>
    <dgm:pt modelId="{DC584B64-263B-9A47-9D95-9CD8ECBB3114}" type="pres">
      <dgm:prSet presAssocID="{6484B90C-3FB0-324C-A990-2F4F8FA09C8E}" presName="cycle" presStyleCnt="0">
        <dgm:presLayoutVars>
          <dgm:dir/>
          <dgm:resizeHandles val="exact"/>
        </dgm:presLayoutVars>
      </dgm:prSet>
      <dgm:spPr/>
    </dgm:pt>
    <dgm:pt modelId="{6C766823-9B40-D640-A40A-BD85A43F8545}" type="pres">
      <dgm:prSet presAssocID="{89DB13E0-9BC7-7049-B3DB-A2FFCF59DCE5}" presName="dummy" presStyleCnt="0"/>
      <dgm:spPr/>
    </dgm:pt>
    <dgm:pt modelId="{91C28552-C312-0B43-B256-A1B5F3F9D5B2}" type="pres">
      <dgm:prSet presAssocID="{89DB13E0-9BC7-7049-B3DB-A2FFCF59DCE5}" presName="node" presStyleLbl="revTx" presStyleIdx="0" presStyleCnt="4">
        <dgm:presLayoutVars>
          <dgm:bulletEnabled val="1"/>
        </dgm:presLayoutVars>
      </dgm:prSet>
      <dgm:spPr/>
    </dgm:pt>
    <dgm:pt modelId="{AAD771B5-0E80-C746-AAB2-96D1DC7C6967}" type="pres">
      <dgm:prSet presAssocID="{8C95AFF7-52DB-3447-B0BB-AA2118D8CBAB}" presName="sibTrans" presStyleLbl="node1" presStyleIdx="0" presStyleCnt="4"/>
      <dgm:spPr>
        <a:xfrm>
          <a:off x="539731" y="-441"/>
          <a:ext cx="3121696" cy="3121696"/>
        </a:xfrm>
        <a:prstGeom prst="circularArrow">
          <a:avLst>
            <a:gd name="adj1" fmla="val 6894"/>
            <a:gd name="adj2" fmla="val 464705"/>
            <a:gd name="adj3" fmla="val 552139"/>
            <a:gd name="adj4" fmla="val 20583156"/>
            <a:gd name="adj5" fmla="val 8043"/>
          </a:avLst>
        </a:prstGeom>
      </dgm:spPr>
    </dgm:pt>
    <dgm:pt modelId="{0B29D482-A798-C645-A428-79497A34EA65}" type="pres">
      <dgm:prSet presAssocID="{D3E09F51-9B12-5947-86FD-BC73A4BFBD24}" presName="dummy" presStyleCnt="0"/>
      <dgm:spPr/>
    </dgm:pt>
    <dgm:pt modelId="{938137ED-31C2-7043-9284-348A8F7C37C1}" type="pres">
      <dgm:prSet presAssocID="{D3E09F51-9B12-5947-86FD-BC73A4BFBD24}" presName="node" presStyleLbl="revTx" presStyleIdx="1" presStyleCnt="4">
        <dgm:presLayoutVars>
          <dgm:bulletEnabled val="1"/>
        </dgm:presLayoutVars>
      </dgm:prSet>
      <dgm:spPr/>
    </dgm:pt>
    <dgm:pt modelId="{46D79A4D-44F4-2747-80ED-B7552EECAEF9}" type="pres">
      <dgm:prSet presAssocID="{CF9D2207-C23B-EA41-AD07-C0CD4D2C19A5}" presName="sibTrans" presStyleLbl="node1" presStyleIdx="1" presStyleCnt="4"/>
      <dgm:spPr>
        <a:xfrm>
          <a:off x="539731" y="-441"/>
          <a:ext cx="3121696" cy="3121696"/>
        </a:xfrm>
        <a:prstGeom prst="circularArrow">
          <a:avLst>
            <a:gd name="adj1" fmla="val 6894"/>
            <a:gd name="adj2" fmla="val 464705"/>
            <a:gd name="adj3" fmla="val 5952139"/>
            <a:gd name="adj4" fmla="val 4383156"/>
            <a:gd name="adj5" fmla="val 8043"/>
          </a:avLst>
        </a:prstGeom>
      </dgm:spPr>
    </dgm:pt>
    <dgm:pt modelId="{3DFD1B9C-42AA-4240-A740-AC20AAA20737}" type="pres">
      <dgm:prSet presAssocID="{7E872E46-711C-5F41-8D1B-F329A7B52FEC}" presName="dummy" presStyleCnt="0"/>
      <dgm:spPr/>
    </dgm:pt>
    <dgm:pt modelId="{FD705D1E-4277-304C-B78A-85984843F00F}" type="pres">
      <dgm:prSet presAssocID="{7E872E46-711C-5F41-8D1B-F329A7B52FEC}" presName="node" presStyleLbl="revTx" presStyleIdx="2" presStyleCnt="4">
        <dgm:presLayoutVars>
          <dgm:bulletEnabled val="1"/>
        </dgm:presLayoutVars>
      </dgm:prSet>
      <dgm:spPr/>
    </dgm:pt>
    <dgm:pt modelId="{39A63759-3024-2D4D-9FD8-01215D679212}" type="pres">
      <dgm:prSet presAssocID="{10C4FE20-874F-334C-9AFD-E8BA99A9ACCB}" presName="sibTrans" presStyleLbl="node1" presStyleIdx="2" presStyleCnt="4"/>
      <dgm:spPr>
        <a:xfrm>
          <a:off x="539731" y="-441"/>
          <a:ext cx="3121696" cy="3121696"/>
        </a:xfrm>
        <a:prstGeom prst="circularArrow">
          <a:avLst>
            <a:gd name="adj1" fmla="val 6894"/>
            <a:gd name="adj2" fmla="val 464705"/>
            <a:gd name="adj3" fmla="val 11352139"/>
            <a:gd name="adj4" fmla="val 9783156"/>
            <a:gd name="adj5" fmla="val 8043"/>
          </a:avLst>
        </a:prstGeom>
      </dgm:spPr>
    </dgm:pt>
    <dgm:pt modelId="{252F50AD-A560-394B-8751-AFCD3E99818C}" type="pres">
      <dgm:prSet presAssocID="{46F6C17A-8CDE-0440-92E4-4F421D0DD834}" presName="dummy" presStyleCnt="0"/>
      <dgm:spPr/>
    </dgm:pt>
    <dgm:pt modelId="{32198F99-F92E-B84C-95BC-2089F0FEAD2E}" type="pres">
      <dgm:prSet presAssocID="{46F6C17A-8CDE-0440-92E4-4F421D0DD834}" presName="node" presStyleLbl="revTx" presStyleIdx="3" presStyleCnt="4">
        <dgm:presLayoutVars>
          <dgm:bulletEnabled val="1"/>
        </dgm:presLayoutVars>
      </dgm:prSet>
      <dgm:spPr/>
    </dgm:pt>
    <dgm:pt modelId="{5AEC79F7-F632-894A-8C0A-251287BA1994}" type="pres">
      <dgm:prSet presAssocID="{D16722FD-B8F7-654D-9D8E-050B243D2D17}" presName="sibTrans" presStyleLbl="node1" presStyleIdx="3" presStyleCnt="4"/>
      <dgm:spPr/>
    </dgm:pt>
  </dgm:ptLst>
  <dgm:cxnLst>
    <dgm:cxn modelId="{CF2C150A-067E-C443-B972-76B915C2D8AA}" srcId="{6484B90C-3FB0-324C-A990-2F4F8FA09C8E}" destId="{46F6C17A-8CDE-0440-92E4-4F421D0DD834}" srcOrd="3" destOrd="0" parTransId="{734FAA13-CD51-F143-BFEF-69E9841E3725}" sibTransId="{D16722FD-B8F7-654D-9D8E-050B243D2D17}"/>
    <dgm:cxn modelId="{56E02E2F-9351-B745-80B7-C941560FE407}" srcId="{6484B90C-3FB0-324C-A990-2F4F8FA09C8E}" destId="{89DB13E0-9BC7-7049-B3DB-A2FFCF59DCE5}" srcOrd="0" destOrd="0" parTransId="{C1E249F2-A6AD-7448-88F6-39D72B0C52EB}" sibTransId="{8C95AFF7-52DB-3447-B0BB-AA2118D8CBAB}"/>
    <dgm:cxn modelId="{6493E03A-EA2F-EC49-9154-28B6BCD5C43D}" type="presOf" srcId="{D3E09F51-9B12-5947-86FD-BC73A4BFBD24}" destId="{938137ED-31C2-7043-9284-348A8F7C37C1}" srcOrd="0" destOrd="0" presId="urn:microsoft.com/office/officeart/2005/8/layout/cycle1"/>
    <dgm:cxn modelId="{A04EB14A-E8F7-074B-88D0-44D019355BAE}" type="presOf" srcId="{8C95AFF7-52DB-3447-B0BB-AA2118D8CBAB}" destId="{AAD771B5-0E80-C746-AAB2-96D1DC7C6967}" srcOrd="0" destOrd="0" presId="urn:microsoft.com/office/officeart/2005/8/layout/cycle1"/>
    <dgm:cxn modelId="{A757B57A-882A-1F4C-90EF-9496A64603B3}" srcId="{6484B90C-3FB0-324C-A990-2F4F8FA09C8E}" destId="{D3E09F51-9B12-5947-86FD-BC73A4BFBD24}" srcOrd="1" destOrd="0" parTransId="{63DCA4EF-1A9B-F243-A091-E491F472BE16}" sibTransId="{CF9D2207-C23B-EA41-AD07-C0CD4D2C19A5}"/>
    <dgm:cxn modelId="{55ED7F7C-6C31-E848-9B92-1FAF3821CE7F}" srcId="{6484B90C-3FB0-324C-A990-2F4F8FA09C8E}" destId="{7E872E46-711C-5F41-8D1B-F329A7B52FEC}" srcOrd="2" destOrd="0" parTransId="{E82819D2-4D3A-1441-91E1-34F9C542F5B1}" sibTransId="{10C4FE20-874F-334C-9AFD-E8BA99A9ACCB}"/>
    <dgm:cxn modelId="{3CE7AE8C-5F69-D943-93DB-DA0AE0BC0F44}" type="presOf" srcId="{CF9D2207-C23B-EA41-AD07-C0CD4D2C19A5}" destId="{46D79A4D-44F4-2747-80ED-B7552EECAEF9}" srcOrd="0" destOrd="0" presId="urn:microsoft.com/office/officeart/2005/8/layout/cycle1"/>
    <dgm:cxn modelId="{402737A1-F870-054C-B4ED-1BF79475E8B9}" type="presOf" srcId="{46F6C17A-8CDE-0440-92E4-4F421D0DD834}" destId="{32198F99-F92E-B84C-95BC-2089F0FEAD2E}" srcOrd="0" destOrd="0" presId="urn:microsoft.com/office/officeart/2005/8/layout/cycle1"/>
    <dgm:cxn modelId="{3F085CB9-9E95-3441-8459-DE65515F3D56}" type="presOf" srcId="{D16722FD-B8F7-654D-9D8E-050B243D2D17}" destId="{5AEC79F7-F632-894A-8C0A-251287BA1994}" srcOrd="0" destOrd="0" presId="urn:microsoft.com/office/officeart/2005/8/layout/cycle1"/>
    <dgm:cxn modelId="{802744E0-C555-5141-AAD9-00EC1E1BF94B}" type="presOf" srcId="{89DB13E0-9BC7-7049-B3DB-A2FFCF59DCE5}" destId="{91C28552-C312-0B43-B256-A1B5F3F9D5B2}" srcOrd="0" destOrd="0" presId="urn:microsoft.com/office/officeart/2005/8/layout/cycle1"/>
    <dgm:cxn modelId="{B482C6EF-4CA7-5C41-B33F-3202C1767869}" type="presOf" srcId="{6484B90C-3FB0-324C-A990-2F4F8FA09C8E}" destId="{DC584B64-263B-9A47-9D95-9CD8ECBB3114}" srcOrd="0" destOrd="0" presId="urn:microsoft.com/office/officeart/2005/8/layout/cycle1"/>
    <dgm:cxn modelId="{3CAAECF0-71C2-294D-8CFB-95857B4C4170}" type="presOf" srcId="{10C4FE20-874F-334C-9AFD-E8BA99A9ACCB}" destId="{39A63759-3024-2D4D-9FD8-01215D679212}" srcOrd="0" destOrd="0" presId="urn:microsoft.com/office/officeart/2005/8/layout/cycle1"/>
    <dgm:cxn modelId="{7A0A1FFE-9CD1-D541-8289-9FC57AC79665}" type="presOf" srcId="{7E872E46-711C-5F41-8D1B-F329A7B52FEC}" destId="{FD705D1E-4277-304C-B78A-85984843F00F}" srcOrd="0" destOrd="0" presId="urn:microsoft.com/office/officeart/2005/8/layout/cycle1"/>
    <dgm:cxn modelId="{9A49D1D2-5AFE-6E48-8F62-EB7841B09349}" type="presParOf" srcId="{DC584B64-263B-9A47-9D95-9CD8ECBB3114}" destId="{6C766823-9B40-D640-A40A-BD85A43F8545}" srcOrd="0" destOrd="0" presId="urn:microsoft.com/office/officeart/2005/8/layout/cycle1"/>
    <dgm:cxn modelId="{F8B20193-A44C-254D-838C-8465CA75AB04}" type="presParOf" srcId="{DC584B64-263B-9A47-9D95-9CD8ECBB3114}" destId="{91C28552-C312-0B43-B256-A1B5F3F9D5B2}" srcOrd="1" destOrd="0" presId="urn:microsoft.com/office/officeart/2005/8/layout/cycle1"/>
    <dgm:cxn modelId="{9F9A6DFD-1049-3649-8583-90E1784DC763}" type="presParOf" srcId="{DC584B64-263B-9A47-9D95-9CD8ECBB3114}" destId="{AAD771B5-0E80-C746-AAB2-96D1DC7C6967}" srcOrd="2" destOrd="0" presId="urn:microsoft.com/office/officeart/2005/8/layout/cycle1"/>
    <dgm:cxn modelId="{59552917-A733-3141-BF59-85B62AFC8AA4}" type="presParOf" srcId="{DC584B64-263B-9A47-9D95-9CD8ECBB3114}" destId="{0B29D482-A798-C645-A428-79497A34EA65}" srcOrd="3" destOrd="0" presId="urn:microsoft.com/office/officeart/2005/8/layout/cycle1"/>
    <dgm:cxn modelId="{50129064-84C7-584F-8D31-F471DB48BD67}" type="presParOf" srcId="{DC584B64-263B-9A47-9D95-9CD8ECBB3114}" destId="{938137ED-31C2-7043-9284-348A8F7C37C1}" srcOrd="4" destOrd="0" presId="urn:microsoft.com/office/officeart/2005/8/layout/cycle1"/>
    <dgm:cxn modelId="{F8857428-D4D5-6748-8E7B-7C568C242ED4}" type="presParOf" srcId="{DC584B64-263B-9A47-9D95-9CD8ECBB3114}" destId="{46D79A4D-44F4-2747-80ED-B7552EECAEF9}" srcOrd="5" destOrd="0" presId="urn:microsoft.com/office/officeart/2005/8/layout/cycle1"/>
    <dgm:cxn modelId="{53E1BC9D-066E-7941-B492-B54F1BC335E6}" type="presParOf" srcId="{DC584B64-263B-9A47-9D95-9CD8ECBB3114}" destId="{3DFD1B9C-42AA-4240-A740-AC20AAA20737}" srcOrd="6" destOrd="0" presId="urn:microsoft.com/office/officeart/2005/8/layout/cycle1"/>
    <dgm:cxn modelId="{F224E461-FFC0-D94D-9B1E-C3AA831DD80E}" type="presParOf" srcId="{DC584B64-263B-9A47-9D95-9CD8ECBB3114}" destId="{FD705D1E-4277-304C-B78A-85984843F00F}" srcOrd="7" destOrd="0" presId="urn:microsoft.com/office/officeart/2005/8/layout/cycle1"/>
    <dgm:cxn modelId="{A637058D-3B7C-084B-869A-97DBBDD8C3B5}" type="presParOf" srcId="{DC584B64-263B-9A47-9D95-9CD8ECBB3114}" destId="{39A63759-3024-2D4D-9FD8-01215D679212}" srcOrd="8" destOrd="0" presId="urn:microsoft.com/office/officeart/2005/8/layout/cycle1"/>
    <dgm:cxn modelId="{961ABEF4-DE37-7F49-AFDB-712BC65D960C}" type="presParOf" srcId="{DC584B64-263B-9A47-9D95-9CD8ECBB3114}" destId="{252F50AD-A560-394B-8751-AFCD3E99818C}" srcOrd="9" destOrd="0" presId="urn:microsoft.com/office/officeart/2005/8/layout/cycle1"/>
    <dgm:cxn modelId="{D6C90BFC-6E9C-494E-BB32-2DBEBFB3EF24}" type="presParOf" srcId="{DC584B64-263B-9A47-9D95-9CD8ECBB3114}" destId="{32198F99-F92E-B84C-95BC-2089F0FEAD2E}" srcOrd="10" destOrd="0" presId="urn:microsoft.com/office/officeart/2005/8/layout/cycle1"/>
    <dgm:cxn modelId="{066D7EA7-7C8C-CC45-AAFC-24D40560317F}" type="presParOf" srcId="{DC584B64-263B-9A47-9D95-9CD8ECBB3114}" destId="{5AEC79F7-F632-894A-8C0A-251287BA1994}"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C28552-C312-0B43-B256-A1B5F3F9D5B2}">
      <dsp:nvSpPr>
        <dsp:cNvPr id="0" name=""/>
        <dsp:cNvSpPr/>
      </dsp:nvSpPr>
      <dsp:spPr>
        <a:xfrm>
          <a:off x="2487598"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Create model</a:t>
          </a:r>
        </a:p>
      </dsp:txBody>
      <dsp:txXfrm>
        <a:off x="2487598" y="69763"/>
        <a:ext cx="1103625" cy="1103625"/>
      </dsp:txXfrm>
    </dsp:sp>
    <dsp:sp modelId="{AAD771B5-0E80-C746-AAB2-96D1DC7C6967}">
      <dsp:nvSpPr>
        <dsp:cNvPr id="0" name=""/>
        <dsp:cNvSpPr/>
      </dsp:nvSpPr>
      <dsp:spPr>
        <a:xfrm>
          <a:off x="539731" y="-441"/>
          <a:ext cx="3121696" cy="3121696"/>
        </a:xfrm>
        <a:prstGeom prst="circularArrow">
          <a:avLst>
            <a:gd name="adj1" fmla="val 6894"/>
            <a:gd name="adj2" fmla="val 464705"/>
            <a:gd name="adj3" fmla="val 552139"/>
            <a:gd name="adj4" fmla="val 205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938137ED-31C2-7043-9284-348A8F7C37C1}">
      <dsp:nvSpPr>
        <dsp:cNvPr id="0" name=""/>
        <dsp:cNvSpPr/>
      </dsp:nvSpPr>
      <dsp:spPr>
        <a:xfrm>
          <a:off x="2487598"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Write code</a:t>
          </a:r>
        </a:p>
      </dsp:txBody>
      <dsp:txXfrm>
        <a:off x="2487598" y="1947424"/>
        <a:ext cx="1103625" cy="1103625"/>
      </dsp:txXfrm>
    </dsp:sp>
    <dsp:sp modelId="{46D79A4D-44F4-2747-80ED-B7552EECAEF9}">
      <dsp:nvSpPr>
        <dsp:cNvPr id="0" name=""/>
        <dsp:cNvSpPr/>
      </dsp:nvSpPr>
      <dsp:spPr>
        <a:xfrm>
          <a:off x="539731" y="-441"/>
          <a:ext cx="3121696" cy="3121696"/>
        </a:xfrm>
        <a:prstGeom prst="circularArrow">
          <a:avLst>
            <a:gd name="adj1" fmla="val 6894"/>
            <a:gd name="adj2" fmla="val 464705"/>
            <a:gd name="adj3" fmla="val 5952139"/>
            <a:gd name="adj4" fmla="val 43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FD705D1E-4277-304C-B78A-85984843F00F}">
      <dsp:nvSpPr>
        <dsp:cNvPr id="0" name=""/>
        <dsp:cNvSpPr/>
      </dsp:nvSpPr>
      <dsp:spPr>
        <a:xfrm>
          <a:off x="609936"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Test code</a:t>
          </a:r>
        </a:p>
      </dsp:txBody>
      <dsp:txXfrm>
        <a:off x="609936" y="1947424"/>
        <a:ext cx="1103625" cy="1103625"/>
      </dsp:txXfrm>
    </dsp:sp>
    <dsp:sp modelId="{39A63759-3024-2D4D-9FD8-01215D679212}">
      <dsp:nvSpPr>
        <dsp:cNvPr id="0" name=""/>
        <dsp:cNvSpPr/>
      </dsp:nvSpPr>
      <dsp:spPr>
        <a:xfrm>
          <a:off x="539731" y="-441"/>
          <a:ext cx="3121696" cy="3121696"/>
        </a:xfrm>
        <a:prstGeom prst="circularArrow">
          <a:avLst>
            <a:gd name="adj1" fmla="val 6894"/>
            <a:gd name="adj2" fmla="val 464705"/>
            <a:gd name="adj3" fmla="val 11352139"/>
            <a:gd name="adj4" fmla="val 97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2198F99-F92E-B84C-95BC-2089F0FEAD2E}">
      <dsp:nvSpPr>
        <dsp:cNvPr id="0" name=""/>
        <dsp:cNvSpPr/>
      </dsp:nvSpPr>
      <dsp:spPr>
        <a:xfrm>
          <a:off x="609936"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Extract insight</a:t>
          </a:r>
        </a:p>
      </dsp:txBody>
      <dsp:txXfrm>
        <a:off x="609936" y="69763"/>
        <a:ext cx="1103625" cy="1103625"/>
      </dsp:txXfrm>
    </dsp:sp>
    <dsp:sp modelId="{5AEC79F7-F632-894A-8C0A-251287BA1994}">
      <dsp:nvSpPr>
        <dsp:cNvPr id="0" name=""/>
        <dsp:cNvSpPr/>
      </dsp:nvSpPr>
      <dsp:spPr>
        <a:xfrm>
          <a:off x="539731" y="-441"/>
          <a:ext cx="3121696" cy="3121696"/>
        </a:xfrm>
        <a:prstGeom prst="circularArrow">
          <a:avLst>
            <a:gd name="adj1" fmla="val 6894"/>
            <a:gd name="adj2" fmla="val 464705"/>
            <a:gd name="adj3" fmla="val 16752139"/>
            <a:gd name="adj4" fmla="val 15183156"/>
            <a:gd name="adj5" fmla="val 8043"/>
          </a:avLst>
        </a:prstGeom>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2.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AC3C-F4E8-BC4F-9425-01A53B25E934}" type="datetimeFigureOut">
              <a:rPr lang="en-US" smtClean="0"/>
              <a:t>7/24/18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BBCCD-31FD-BC41-A9A1-6E94664B8DDC}" type="slidenum">
              <a:rPr lang="en-US" smtClean="0"/>
              <a:t>‹#›</a:t>
            </a:fld>
            <a:endParaRPr lang="en-US"/>
          </a:p>
        </p:txBody>
      </p:sp>
    </p:spTree>
    <p:extLst>
      <p:ext uri="{BB962C8B-B14F-4D97-AF65-F5344CB8AC3E}">
        <p14:creationId xmlns:p14="http://schemas.microsoft.com/office/powerpoint/2010/main" val="304752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ideas I picked up was the idea of thinking of physics as a three-legged stool.</a:t>
            </a:r>
          </a:p>
          <a:p>
            <a:endParaRPr lang="en-US" dirty="0"/>
          </a:p>
          <a:p>
            <a:r>
              <a:rPr lang="en-US" dirty="0"/>
              <a:t>Ernie has already mentioned some examples of how important computation is to research.  His minion pendulum imaged with </a:t>
            </a:r>
            <a:r>
              <a:rPr lang="en-US" dirty="0" err="1"/>
              <a:t>Schlieren</a:t>
            </a:r>
            <a:r>
              <a:rPr lang="en-US" dirty="0"/>
              <a:t> would be a great example of how a fluid simulation could be used to interpret the results he saw.</a:t>
            </a:r>
          </a:p>
          <a:p>
            <a:endParaRPr lang="en-US" dirty="0"/>
          </a:p>
          <a:p>
            <a:endParaRPr lang="en-US" dirty="0"/>
          </a:p>
          <a:p>
            <a:r>
              <a:rPr lang="en-US" dirty="0"/>
              <a:t>2017 Nobel prize in physics was for observation of gravitational waves, which would not have been possible without computational data analysis</a:t>
            </a:r>
          </a:p>
          <a:p>
            <a:r>
              <a:rPr lang="en-US" dirty="0"/>
              <a:t>The 2015 prize in physics was for the discovery of neutrino oscillations, which again required significant data analysis and modeling.</a:t>
            </a:r>
          </a:p>
          <a:p>
            <a:r>
              <a:rPr lang="en-US" dirty="0"/>
              <a:t>Nobel prize in chemistry in 2013 was for computational modeling of molecules</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2</a:t>
            </a:fld>
            <a:endParaRPr lang="en-US"/>
          </a:p>
        </p:txBody>
      </p:sp>
    </p:spTree>
    <p:extLst>
      <p:ext uri="{BB962C8B-B14F-4D97-AF65-F5344CB8AC3E}">
        <p14:creationId xmlns:p14="http://schemas.microsoft.com/office/powerpoint/2010/main" val="10169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some of my colleagues would disagree with me on this but I feel that as we transition from the sage on the stage model of us spewing information at students and expect them to solve large quantities of problems to an approach that requires more engagement that we have to remove content as we place higher expectations on our students.</a:t>
            </a:r>
          </a:p>
          <a:p>
            <a:endParaRPr lang="en-US" dirty="0"/>
          </a:p>
          <a:p>
            <a:r>
              <a:rPr lang="en-US" dirty="0"/>
              <a:t>Coverage does not equate with comprehension</a:t>
            </a:r>
          </a:p>
          <a:p>
            <a:endParaRPr lang="en-US" dirty="0"/>
          </a:p>
          <a:p>
            <a:r>
              <a:rPr lang="en-US" dirty="0"/>
              <a:t>Not only does computation allow students develop a deeper understanding but it also grants them a toolbox that allows them to explore more deeply on their own</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12</a:t>
            </a:fld>
            <a:endParaRPr lang="en-US"/>
          </a:p>
        </p:txBody>
      </p:sp>
    </p:spTree>
    <p:extLst>
      <p:ext uri="{BB962C8B-B14F-4D97-AF65-F5344CB8AC3E}">
        <p14:creationId xmlns:p14="http://schemas.microsoft.com/office/powerpoint/2010/main" val="7496691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 happens one retirement at a time</a:t>
            </a:r>
          </a:p>
        </p:txBody>
      </p:sp>
      <p:sp>
        <p:nvSpPr>
          <p:cNvPr id="4" name="Slide Number Placeholder 3"/>
          <p:cNvSpPr>
            <a:spLocks noGrp="1"/>
          </p:cNvSpPr>
          <p:nvPr>
            <p:ph type="sldNum" sz="quarter" idx="10"/>
          </p:nvPr>
        </p:nvSpPr>
        <p:spPr/>
        <p:txBody>
          <a:bodyPr/>
          <a:lstStyle/>
          <a:p>
            <a:fld id="{2BEBBCCD-31FD-BC41-A9A1-6E94664B8DDC}" type="slidenum">
              <a:rPr lang="en-US" smtClean="0"/>
              <a:t>13</a:t>
            </a:fld>
            <a:endParaRPr lang="en-US"/>
          </a:p>
        </p:txBody>
      </p:sp>
    </p:spTree>
    <p:extLst>
      <p:ext uri="{BB962C8B-B14F-4D97-AF65-F5344CB8AC3E}">
        <p14:creationId xmlns:p14="http://schemas.microsoft.com/office/powerpoint/2010/main" val="2269807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PICUP is language agnostic but I’m a big fan of Python.  We’ve taught people how to get started with Python in our week-long FDW so it is relatively easy to get started.</a:t>
            </a:r>
          </a:p>
          <a:p>
            <a:endParaRPr lang="en-US" dirty="0">
              <a:effectLst/>
            </a:endParaRPr>
          </a:p>
          <a:p>
            <a:r>
              <a:rPr lang="en-US" dirty="0">
                <a:effectLst/>
              </a:rPr>
              <a:t>In the past 12 months Google users in America have searched for Python more than Kim Kardashian</a:t>
            </a:r>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14</a:t>
            </a:fld>
            <a:endParaRPr lang="en-US"/>
          </a:p>
        </p:txBody>
      </p:sp>
    </p:spTree>
    <p:extLst>
      <p:ext uri="{BB962C8B-B14F-4D97-AF65-F5344CB8AC3E}">
        <p14:creationId xmlns:p14="http://schemas.microsoft.com/office/powerpoint/2010/main" val="506214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is admitting we have a problem.</a:t>
            </a:r>
          </a:p>
          <a:p>
            <a:endParaRPr lang="en-US" dirty="0"/>
          </a:p>
          <a:p>
            <a:r>
              <a:rPr lang="en-US" dirty="0"/>
              <a:t>J-TUPP (Joint Task for for Undergraduate Physics Programs) and AAPT Recommendations on Computation are strong tools for arguing for more computation.</a:t>
            </a:r>
          </a:p>
          <a:p>
            <a:endParaRPr lang="en-US" dirty="0"/>
          </a:p>
          <a:p>
            <a:r>
              <a:rPr lang="en-US" dirty="0"/>
              <a:t>Change happens one retirement at a time</a:t>
            </a:r>
          </a:p>
          <a:p>
            <a:r>
              <a:rPr lang="en-US" dirty="0"/>
              <a:t>Volunteer to mentor new faculty – this gives you an open line of communication about expectations and they are more likely to adopt elements of your philosophy</a:t>
            </a:r>
          </a:p>
        </p:txBody>
      </p:sp>
      <p:sp>
        <p:nvSpPr>
          <p:cNvPr id="4" name="Slide Number Placeholder 3"/>
          <p:cNvSpPr>
            <a:spLocks noGrp="1"/>
          </p:cNvSpPr>
          <p:nvPr>
            <p:ph type="sldNum" sz="quarter" idx="10"/>
          </p:nvPr>
        </p:nvSpPr>
        <p:spPr/>
        <p:txBody>
          <a:bodyPr/>
          <a:lstStyle/>
          <a:p>
            <a:fld id="{2BEBBCCD-31FD-BC41-A9A1-6E94664B8DDC}" type="slidenum">
              <a:rPr lang="en-US" smtClean="0"/>
              <a:t>15</a:t>
            </a:fld>
            <a:endParaRPr lang="en-US"/>
          </a:p>
        </p:txBody>
      </p:sp>
    </p:spTree>
    <p:extLst>
      <p:ext uri="{BB962C8B-B14F-4D97-AF65-F5344CB8AC3E}">
        <p14:creationId xmlns:p14="http://schemas.microsoft.com/office/powerpoint/2010/main" val="2586635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pen &amp; paper I mean analytical methods for solving problems that can be done on paper while computation refers more to numerical methods</a:t>
            </a:r>
          </a:p>
          <a:p>
            <a:endParaRPr lang="en-US" dirty="0"/>
          </a:p>
          <a:p>
            <a:r>
              <a:rPr lang="en-US" dirty="0"/>
              <a:t>A colleague warned me about bringing this up fearing I would be branded some sort of computational purist.  I am not advocating a particular view, just posing the question</a:t>
            </a:r>
          </a:p>
        </p:txBody>
      </p:sp>
      <p:sp>
        <p:nvSpPr>
          <p:cNvPr id="4" name="Slide Number Placeholder 3"/>
          <p:cNvSpPr>
            <a:spLocks noGrp="1"/>
          </p:cNvSpPr>
          <p:nvPr>
            <p:ph type="sldNum" sz="quarter" idx="10"/>
          </p:nvPr>
        </p:nvSpPr>
        <p:spPr/>
        <p:txBody>
          <a:bodyPr/>
          <a:lstStyle/>
          <a:p>
            <a:fld id="{2BEBBCCD-31FD-BC41-A9A1-6E94664B8DDC}" type="slidenum">
              <a:rPr lang="en-US" smtClean="0"/>
              <a:t>16</a:t>
            </a:fld>
            <a:endParaRPr lang="en-US"/>
          </a:p>
        </p:txBody>
      </p:sp>
    </p:spTree>
    <p:extLst>
      <p:ext uri="{BB962C8B-B14F-4D97-AF65-F5344CB8AC3E}">
        <p14:creationId xmlns:p14="http://schemas.microsoft.com/office/powerpoint/2010/main" val="39963608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the loss of intuition and insight gained from the slide rule worth the benefits of electric calculators?</a:t>
            </a:r>
          </a:p>
        </p:txBody>
      </p:sp>
      <p:sp>
        <p:nvSpPr>
          <p:cNvPr id="4" name="Slide Number Placeholder 3"/>
          <p:cNvSpPr>
            <a:spLocks noGrp="1"/>
          </p:cNvSpPr>
          <p:nvPr>
            <p:ph type="sldNum" sz="quarter" idx="10"/>
          </p:nvPr>
        </p:nvSpPr>
        <p:spPr/>
        <p:txBody>
          <a:bodyPr/>
          <a:lstStyle/>
          <a:p>
            <a:fld id="{2BEBBCCD-31FD-BC41-A9A1-6E94664B8DDC}" type="slidenum">
              <a:rPr lang="en-US" smtClean="0"/>
              <a:t>17</a:t>
            </a:fld>
            <a:endParaRPr lang="en-US"/>
          </a:p>
        </p:txBody>
      </p:sp>
    </p:spTree>
    <p:extLst>
      <p:ext uri="{BB962C8B-B14F-4D97-AF65-F5344CB8AC3E}">
        <p14:creationId xmlns:p14="http://schemas.microsoft.com/office/powerpoint/2010/main" val="4157198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think the balance lies closer to the computation side but this is gut instinct and we all know what eventually comes out of our gut.  I'm sure you have your own opinion on this matter.  My challenge to you is “prove it”.  Where does the ideal balance lie? Don't be a slide rule, you really don't want to be a slide rule.</a:t>
            </a:r>
          </a:p>
          <a:p>
            <a:endParaRPr lang="en-US" dirty="0"/>
          </a:p>
          <a:p>
            <a:r>
              <a:rPr lang="en-US" dirty="0"/>
              <a:t> How far towards one extreme or the other do we need to be to best serve our students?</a:t>
            </a:r>
          </a:p>
          <a:p>
            <a:endParaRPr lang="en-US" dirty="0"/>
          </a:p>
          <a:p>
            <a:r>
              <a:rPr lang="en-US" dirty="0"/>
              <a:t>One argument frequently given against relying more on computation is that the algorithms and code tend to be black boxes, but I’d argue that at the introductory level both computation AND hand-calculations are equally black boxes.</a:t>
            </a:r>
          </a:p>
        </p:txBody>
      </p:sp>
      <p:sp>
        <p:nvSpPr>
          <p:cNvPr id="4" name="Slide Number Placeholder 3"/>
          <p:cNvSpPr>
            <a:spLocks noGrp="1"/>
          </p:cNvSpPr>
          <p:nvPr>
            <p:ph type="sldNum" sz="quarter" idx="10"/>
          </p:nvPr>
        </p:nvSpPr>
        <p:spPr/>
        <p:txBody>
          <a:bodyPr/>
          <a:lstStyle/>
          <a:p>
            <a:fld id="{2BEBBCCD-31FD-BC41-A9A1-6E94664B8DDC}" type="slidenum">
              <a:rPr lang="en-US" smtClean="0"/>
              <a:t>18</a:t>
            </a:fld>
            <a:endParaRPr lang="en-US"/>
          </a:p>
        </p:txBody>
      </p:sp>
    </p:spTree>
    <p:extLst>
      <p:ext uri="{BB962C8B-B14F-4D97-AF65-F5344CB8AC3E}">
        <p14:creationId xmlns:p14="http://schemas.microsoft.com/office/powerpoint/2010/main" val="2779093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computers to conduct tasks that you couldn’t otherwise accomplish</a:t>
            </a:r>
          </a:p>
          <a:p>
            <a:endParaRPr lang="en-US" dirty="0"/>
          </a:p>
          <a:p>
            <a:r>
              <a:rPr lang="en-US" dirty="0">
                <a:effectLst/>
              </a:rPr>
              <a:t>Does not necessarily mean programming but rather making use of programs, however programming can make up an important part of the curriculum.</a:t>
            </a:r>
          </a:p>
          <a:p>
            <a:endParaRPr lang="en-US" dirty="0">
              <a:effectLst/>
            </a:endParaRPr>
          </a:p>
          <a:p>
            <a:r>
              <a:rPr lang="en-US" dirty="0">
                <a:effectLst/>
              </a:rPr>
              <a:t>Includes everything from using simulations, having students modify working code, giving students templates to work from, all the way up to writing code from scratch</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3</a:t>
            </a:fld>
            <a:endParaRPr lang="en-US"/>
          </a:p>
        </p:txBody>
      </p:sp>
    </p:spTree>
    <p:extLst>
      <p:ext uri="{BB962C8B-B14F-4D97-AF65-F5344CB8AC3E}">
        <p14:creationId xmlns:p14="http://schemas.microsoft.com/office/powerpoint/2010/main" val="846633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Computational thinking is abstraction, automation, and analysis</a:t>
            </a:r>
          </a:p>
        </p:txBody>
      </p:sp>
      <p:sp>
        <p:nvSpPr>
          <p:cNvPr id="4" name="Slide Number Placeholder 3"/>
          <p:cNvSpPr>
            <a:spLocks noGrp="1"/>
          </p:cNvSpPr>
          <p:nvPr>
            <p:ph type="sldNum" sz="quarter" idx="10"/>
          </p:nvPr>
        </p:nvSpPr>
        <p:spPr/>
        <p:txBody>
          <a:bodyPr/>
          <a:lstStyle/>
          <a:p>
            <a:fld id="{2BEBBCCD-31FD-BC41-A9A1-6E94664B8DDC}" type="slidenum">
              <a:rPr lang="en-US" smtClean="0"/>
              <a:t>5</a:t>
            </a:fld>
            <a:endParaRPr lang="en-US"/>
          </a:p>
        </p:txBody>
      </p:sp>
    </p:spTree>
    <p:extLst>
      <p:ext uri="{BB962C8B-B14F-4D97-AF65-F5344CB8AC3E}">
        <p14:creationId xmlns:p14="http://schemas.microsoft.com/office/powerpoint/2010/main" val="2251232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Founded by Norman </a:t>
            </a:r>
            <a:r>
              <a:rPr lang="en-US" dirty="0" err="1"/>
              <a:t>Chonacky</a:t>
            </a:r>
            <a:r>
              <a:rPr lang="en-US" dirty="0"/>
              <a:t> and David Winch</a:t>
            </a:r>
          </a:p>
          <a:p>
            <a:endParaRPr lang="en-US" dirty="0"/>
          </a:p>
          <a:p>
            <a:r>
              <a:rPr lang="en-US" dirty="0"/>
              <a:t>We are interested in creating a community of educators that can help each other add and sustain computation in our physics courses.</a:t>
            </a:r>
          </a:p>
          <a:p>
            <a:endParaRPr lang="en-US" dirty="0"/>
          </a:p>
          <a:p>
            <a:r>
              <a:rPr lang="en-US" dirty="0"/>
              <a:t>Hosted on Compadre and makes use of many of the framework similar to other resources on Compadre, tagged and easily searchable</a:t>
            </a:r>
          </a:p>
        </p:txBody>
      </p:sp>
      <p:sp>
        <p:nvSpPr>
          <p:cNvPr id="4" name="Slide Number Placeholder 3"/>
          <p:cNvSpPr>
            <a:spLocks noGrp="1"/>
          </p:cNvSpPr>
          <p:nvPr>
            <p:ph type="sldNum" sz="quarter" idx="10"/>
          </p:nvPr>
        </p:nvSpPr>
        <p:spPr/>
        <p:txBody>
          <a:bodyPr/>
          <a:lstStyle/>
          <a:p>
            <a:fld id="{2BEBBCCD-31FD-BC41-A9A1-6E94664B8DDC}" type="slidenum">
              <a:rPr lang="en-US" smtClean="0"/>
              <a:t>6</a:t>
            </a:fld>
            <a:endParaRPr lang="en-US"/>
          </a:p>
        </p:txBody>
      </p:sp>
    </p:spTree>
    <p:extLst>
      <p:ext uri="{BB962C8B-B14F-4D97-AF65-F5344CB8AC3E}">
        <p14:creationId xmlns:p14="http://schemas.microsoft.com/office/powerpoint/2010/main" val="768023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PICUP website we have a collection of resources including exercise sets, which are peer-reviewed computational activities, and a faculty commons for posting anything related to computation.  </a:t>
            </a:r>
          </a:p>
          <a:p>
            <a:endParaRPr lang="en-US" dirty="0"/>
          </a:p>
          <a:p>
            <a:r>
              <a:rPr lang="en-US" dirty="0"/>
              <a:t>We’ve added a new experiment tab to the PICUP exercise sets.  This feature isn’t live yet but we envision it to be a tab where you can upload material including pdfs or other documents or link to experimental descriptions elsewhere to describe experiments that accompany computational activities.</a:t>
            </a:r>
          </a:p>
          <a:p>
            <a:endParaRPr lang="en-US" dirty="0"/>
          </a:p>
          <a:p>
            <a:r>
              <a:rPr lang="en-US" dirty="0"/>
              <a:t>To build off of something Ernie said, the faculty commons is an excellent place to share material that isn’t quite perfect, a great place to share nascent ideas and activities.  I like what Ernie said about embracing a giving community.</a:t>
            </a:r>
          </a:p>
        </p:txBody>
      </p:sp>
      <p:sp>
        <p:nvSpPr>
          <p:cNvPr id="4" name="Slide Number Placeholder 3"/>
          <p:cNvSpPr>
            <a:spLocks noGrp="1"/>
          </p:cNvSpPr>
          <p:nvPr>
            <p:ph type="sldNum" sz="quarter" idx="10"/>
          </p:nvPr>
        </p:nvSpPr>
        <p:spPr/>
        <p:txBody>
          <a:bodyPr/>
          <a:lstStyle/>
          <a:p>
            <a:fld id="{2BEBBCCD-31FD-BC41-A9A1-6E94664B8DDC}" type="slidenum">
              <a:rPr lang="en-US" smtClean="0"/>
              <a:t>7</a:t>
            </a:fld>
            <a:endParaRPr lang="en-US"/>
          </a:p>
        </p:txBody>
      </p:sp>
    </p:spTree>
    <p:extLst>
      <p:ext uri="{BB962C8B-B14F-4D97-AF65-F5344CB8AC3E}">
        <p14:creationId xmlns:p14="http://schemas.microsoft.com/office/powerpoint/2010/main" val="535595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2006 Robert Fuller, Norman </a:t>
            </a:r>
            <a:r>
              <a:rPr lang="en-US" dirty="0" err="1"/>
              <a:t>Chonacky</a:t>
            </a:r>
            <a:r>
              <a:rPr lang="en-US" dirty="0"/>
              <a:t>, and David Winch collected data from over 250 departments about computational usage.</a:t>
            </a:r>
          </a:p>
          <a:p>
            <a:r>
              <a:rPr lang="en-US" dirty="0"/>
              <a:t>It painted a somewhat bleak portrait of computational inclusion in physics curriculum but a more recent survey by Danny Caballero in 2017 showed we have made progress.</a:t>
            </a:r>
          </a:p>
        </p:txBody>
      </p:sp>
      <p:sp>
        <p:nvSpPr>
          <p:cNvPr id="4" name="Slide Number Placeholder 3"/>
          <p:cNvSpPr>
            <a:spLocks noGrp="1"/>
          </p:cNvSpPr>
          <p:nvPr>
            <p:ph type="sldNum" sz="quarter" idx="10"/>
          </p:nvPr>
        </p:nvSpPr>
        <p:spPr/>
        <p:txBody>
          <a:bodyPr/>
          <a:lstStyle/>
          <a:p>
            <a:fld id="{2BEBBCCD-31FD-BC41-A9A1-6E94664B8DDC}" type="slidenum">
              <a:rPr lang="en-US" smtClean="0"/>
              <a:t>8</a:t>
            </a:fld>
            <a:endParaRPr lang="en-US"/>
          </a:p>
        </p:txBody>
      </p:sp>
    </p:spTree>
    <p:extLst>
      <p:ext uri="{BB962C8B-B14F-4D97-AF65-F5344CB8AC3E}">
        <p14:creationId xmlns:p14="http://schemas.microsoft.com/office/powerpoint/2010/main" val="1955575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compelling reason is the develop a better understanding of the material.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E.g. In classical mechanics we can solve constant force, linear force (SHO), and two-body central forces.  Must use computation for anything else</a:t>
            </a:r>
          </a:p>
          <a:p>
            <a:endParaRPr lang="en-US" dirty="0"/>
          </a:p>
          <a:p>
            <a:r>
              <a:rPr lang="en-US" dirty="0"/>
              <a:t>Can now include something as seemingly simple as air drag, non-linear systems such a the double-pendulum and other chaotic systems and we can study multiple-body central force problems</a:t>
            </a:r>
          </a:p>
        </p:txBody>
      </p:sp>
      <p:sp>
        <p:nvSpPr>
          <p:cNvPr id="4" name="Slide Number Placeholder 3"/>
          <p:cNvSpPr>
            <a:spLocks noGrp="1"/>
          </p:cNvSpPr>
          <p:nvPr>
            <p:ph type="sldNum" sz="quarter" idx="10"/>
          </p:nvPr>
        </p:nvSpPr>
        <p:spPr/>
        <p:txBody>
          <a:bodyPr/>
          <a:lstStyle/>
          <a:p>
            <a:fld id="{2BEBBCCD-31FD-BC41-A9A1-6E94664B8DDC}" type="slidenum">
              <a:rPr lang="en-US" smtClean="0"/>
              <a:t>9</a:t>
            </a:fld>
            <a:endParaRPr lang="en-US"/>
          </a:p>
        </p:txBody>
      </p:sp>
    </p:spTree>
    <p:extLst>
      <p:ext uri="{BB962C8B-B14F-4D97-AF65-F5344CB8AC3E}">
        <p14:creationId xmlns:p14="http://schemas.microsoft.com/office/powerpoint/2010/main" val="1090998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 seek industry jobs while 54% go to grad school</a:t>
            </a:r>
          </a:p>
          <a:p>
            <a:r>
              <a:rPr lang="en-US" dirty="0"/>
              <a:t>Students in grad school obviously need to know programming too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we focus on the highest level of rigor (grad-school-bound students) or on the broadest audience (grad school plus industry)</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10</a:t>
            </a:fld>
            <a:endParaRPr lang="en-US"/>
          </a:p>
        </p:txBody>
      </p:sp>
    </p:spTree>
    <p:extLst>
      <p:ext uri="{BB962C8B-B14F-4D97-AF65-F5344CB8AC3E}">
        <p14:creationId xmlns:p14="http://schemas.microsoft.com/office/powerpoint/2010/main" val="2233446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just want to focus on a couple of these issues but you can take a look at the literature</a:t>
            </a:r>
          </a:p>
          <a:p>
            <a:endParaRPr lang="en-US" dirty="0"/>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11</a:t>
            </a:fld>
            <a:endParaRPr lang="en-US"/>
          </a:p>
        </p:txBody>
      </p:sp>
    </p:spTree>
    <p:extLst>
      <p:ext uri="{BB962C8B-B14F-4D97-AF65-F5344CB8AC3E}">
        <p14:creationId xmlns:p14="http://schemas.microsoft.com/office/powerpoint/2010/main" val="1683321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hyperlink" Target="http://gopicup.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28EB-368E-B540-A933-12BCC7BC9DC7}"/>
              </a:ext>
            </a:extLst>
          </p:cNvPr>
          <p:cNvSpPr>
            <a:spLocks noGrp="1"/>
          </p:cNvSpPr>
          <p:nvPr>
            <p:ph type="ctrTitle"/>
          </p:nvPr>
        </p:nvSpPr>
        <p:spPr>
          <a:xfrm>
            <a:off x="1915126" y="2025693"/>
            <a:ext cx="8361229" cy="2098226"/>
          </a:xfrm>
        </p:spPr>
        <p:txBody>
          <a:bodyPr/>
          <a:lstStyle/>
          <a:p>
            <a:r>
              <a:rPr lang="en-US" sz="6000" dirty="0"/>
              <a:t>Implementing Computation Across the Curriculum</a:t>
            </a:r>
          </a:p>
        </p:txBody>
      </p:sp>
      <p:sp>
        <p:nvSpPr>
          <p:cNvPr id="3" name="Subtitle 2">
            <a:extLst>
              <a:ext uri="{FF2B5EF4-FFF2-40B4-BE49-F238E27FC236}">
                <a16:creationId xmlns:a16="http://schemas.microsoft.com/office/drawing/2014/main" id="{B7CF19A2-C566-C34B-BABB-0382D124A509}"/>
              </a:ext>
            </a:extLst>
          </p:cNvPr>
          <p:cNvSpPr>
            <a:spLocks noGrp="1"/>
          </p:cNvSpPr>
          <p:nvPr>
            <p:ph type="subTitle" idx="1"/>
          </p:nvPr>
        </p:nvSpPr>
        <p:spPr>
          <a:xfrm>
            <a:off x="2679905" y="4428719"/>
            <a:ext cx="6831673" cy="1086237"/>
          </a:xfrm>
        </p:spPr>
        <p:txBody>
          <a:bodyPr>
            <a:normAutofit fontScale="92500" lnSpcReduction="10000"/>
          </a:bodyPr>
          <a:lstStyle/>
          <a:p>
            <a:r>
              <a:rPr lang="en-US" dirty="0"/>
              <a:t>Todd Zimmerman</a:t>
            </a:r>
          </a:p>
          <a:p>
            <a:r>
              <a:rPr lang="en-US" dirty="0"/>
              <a:t>University of Wisconsin – Stout</a:t>
            </a:r>
          </a:p>
          <a:p>
            <a:r>
              <a:rPr lang="en-US" dirty="0"/>
              <a:t>Beyond the First Year Conference III - 2018</a:t>
            </a:r>
          </a:p>
        </p:txBody>
      </p:sp>
      <p:pic>
        <p:nvPicPr>
          <p:cNvPr id="4" name="Picture 3">
            <a:extLst>
              <a:ext uri="{FF2B5EF4-FFF2-40B4-BE49-F238E27FC236}">
                <a16:creationId xmlns:a16="http://schemas.microsoft.com/office/drawing/2014/main" id="{C554E83C-5C61-DC4F-84CD-76D28BFA84DF}"/>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4666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2930-25DE-2D45-B0C5-6AD8C4E04FAB}"/>
              </a:ext>
            </a:extLst>
          </p:cNvPr>
          <p:cNvSpPr>
            <a:spLocks noGrp="1"/>
          </p:cNvSpPr>
          <p:nvPr>
            <p:ph type="title"/>
          </p:nvPr>
        </p:nvSpPr>
        <p:spPr/>
        <p:txBody>
          <a:bodyPr/>
          <a:lstStyle/>
          <a:p>
            <a:r>
              <a:rPr lang="en-US" dirty="0"/>
              <a:t>Computation in the Workplace</a:t>
            </a:r>
          </a:p>
        </p:txBody>
      </p:sp>
      <p:sp>
        <p:nvSpPr>
          <p:cNvPr id="3" name="Content Placeholder 2">
            <a:extLst>
              <a:ext uri="{FF2B5EF4-FFF2-40B4-BE49-F238E27FC236}">
                <a16:creationId xmlns:a16="http://schemas.microsoft.com/office/drawing/2014/main" id="{B3781794-DDF3-A34C-9336-95B043189A12}"/>
              </a:ext>
            </a:extLst>
          </p:cNvPr>
          <p:cNvSpPr>
            <a:spLocks noGrp="1"/>
          </p:cNvSpPr>
          <p:nvPr>
            <p:ph idx="1"/>
          </p:nvPr>
        </p:nvSpPr>
        <p:spPr>
          <a:xfrm>
            <a:off x="1371600" y="1935480"/>
            <a:ext cx="9601200" cy="3931920"/>
          </a:xfrm>
        </p:spPr>
        <p:txBody>
          <a:bodyPr>
            <a:normAutofit/>
          </a:bodyPr>
          <a:lstStyle/>
          <a:p>
            <a:r>
              <a:rPr lang="en-US" sz="2400" dirty="0"/>
              <a:t>A little less than half of bachelors graduates seek industry positions </a:t>
            </a:r>
          </a:p>
          <a:p>
            <a:endParaRPr lang="en-US" sz="2400" dirty="0"/>
          </a:p>
          <a:p>
            <a:r>
              <a:rPr lang="en-US" sz="2400" dirty="0"/>
              <a:t>Bachelors students in industry report 75%-90% are programming and 50%-60% are performing modeling and simulation</a:t>
            </a:r>
          </a:p>
          <a:p>
            <a:pPr lvl="1"/>
            <a:r>
              <a:rPr lang="en-US" sz="2400" dirty="0"/>
              <a:t>Based on 2017 AIP "Physics Bachelors: Initial Employment” report which is based on survey data from 2013-2014</a:t>
            </a:r>
          </a:p>
          <a:p>
            <a:pPr lvl="1"/>
            <a:endParaRPr lang="en-US" sz="2400" dirty="0"/>
          </a:p>
          <a:p>
            <a:r>
              <a:rPr lang="en-US" sz="2400" dirty="0"/>
              <a:t>Question:  Who should we be serving and how do we best serve them?</a:t>
            </a:r>
          </a:p>
          <a:p>
            <a:endParaRPr lang="en-US" sz="2400" dirty="0"/>
          </a:p>
        </p:txBody>
      </p:sp>
      <p:pic>
        <p:nvPicPr>
          <p:cNvPr id="4" name="Picture 3">
            <a:extLst>
              <a:ext uri="{FF2B5EF4-FFF2-40B4-BE49-F238E27FC236}">
                <a16:creationId xmlns:a16="http://schemas.microsoft.com/office/drawing/2014/main" id="{7A3EBF88-2831-D04E-9890-B7B4D76AEC90}"/>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340717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we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a:xfrm>
            <a:off x="1371600" y="1813560"/>
            <a:ext cx="9601200" cy="4343400"/>
          </a:xfrm>
        </p:spPr>
        <p:txBody>
          <a:bodyPr>
            <a:normAutofit lnSpcReduction="10000"/>
          </a:bodyPr>
          <a:lstStyle/>
          <a:p>
            <a:r>
              <a:rPr lang="en-US" sz="2400" dirty="0"/>
              <a:t>PER systemic implementation hurdles</a:t>
            </a:r>
            <a:r>
              <a:rPr lang="en-US" sz="2400" baseline="30000" dirty="0"/>
              <a:t>1</a:t>
            </a:r>
          </a:p>
          <a:p>
            <a:pPr lvl="1"/>
            <a:r>
              <a:rPr lang="en-US" sz="2400" dirty="0"/>
              <a:t>Expectation of content coverage</a:t>
            </a:r>
          </a:p>
          <a:p>
            <a:pPr lvl="1"/>
            <a:r>
              <a:rPr lang="en-US" sz="2400" dirty="0"/>
              <a:t>Departmental norms</a:t>
            </a:r>
          </a:p>
          <a:p>
            <a:pPr lvl="1"/>
            <a:r>
              <a:rPr lang="en-US" sz="2400" dirty="0"/>
              <a:t>Lack of instructor time</a:t>
            </a:r>
          </a:p>
          <a:p>
            <a:pPr lvl="1"/>
            <a:r>
              <a:rPr lang="en-US" sz="2400" dirty="0"/>
              <a:t>Student resistance</a:t>
            </a:r>
          </a:p>
          <a:p>
            <a:pPr lvl="1"/>
            <a:r>
              <a:rPr lang="en-US" sz="2400" dirty="0"/>
              <a:t>Time structure</a:t>
            </a:r>
          </a:p>
          <a:p>
            <a:r>
              <a:rPr lang="en-US" sz="2400" dirty="0"/>
              <a:t>Computation systemic implementation hurdles</a:t>
            </a:r>
            <a:r>
              <a:rPr lang="en-US" sz="2400" baseline="30000" dirty="0"/>
              <a:t>2</a:t>
            </a:r>
          </a:p>
          <a:p>
            <a:pPr lvl="1"/>
            <a:r>
              <a:rPr lang="en-US" sz="2400" dirty="0"/>
              <a:t>Lack of instructor knowledge</a:t>
            </a:r>
          </a:p>
          <a:p>
            <a:pPr lvl="1"/>
            <a:r>
              <a:rPr lang="en-US" sz="2400" dirty="0"/>
              <a:t>Accessible platform</a:t>
            </a:r>
          </a:p>
          <a:p>
            <a:pPr lvl="1"/>
            <a:r>
              <a:rPr lang="en-US" sz="2400" dirty="0"/>
              <a:t>The IT crowd</a:t>
            </a:r>
          </a:p>
          <a:p>
            <a:endParaRPr lang="en-US" sz="2400" dirty="0"/>
          </a:p>
        </p:txBody>
      </p:sp>
      <p:pic>
        <p:nvPicPr>
          <p:cNvPr id="4" name="Picture 3">
            <a:extLst>
              <a:ext uri="{FF2B5EF4-FFF2-40B4-BE49-F238E27FC236}">
                <a16:creationId xmlns:a16="http://schemas.microsoft.com/office/drawing/2014/main" id="{64CEC48E-1522-1E4C-BCF4-005EBADCFFB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5" name="TextBox 4">
            <a:extLst>
              <a:ext uri="{FF2B5EF4-FFF2-40B4-BE49-F238E27FC236}">
                <a16:creationId xmlns:a16="http://schemas.microsoft.com/office/drawing/2014/main" id="{1517A9CA-35FE-F746-9122-EC95BCC4EB2A}"/>
              </a:ext>
            </a:extLst>
          </p:cNvPr>
          <p:cNvSpPr txBox="1"/>
          <p:nvPr/>
        </p:nvSpPr>
        <p:spPr>
          <a:xfrm>
            <a:off x="2545080" y="6349882"/>
            <a:ext cx="9395521" cy="338554"/>
          </a:xfrm>
          <a:prstGeom prst="rect">
            <a:avLst/>
          </a:prstGeom>
          <a:noFill/>
        </p:spPr>
        <p:txBody>
          <a:bodyPr wrap="none" rtlCol="0">
            <a:spAutoFit/>
          </a:bodyPr>
          <a:lstStyle/>
          <a:p>
            <a:r>
              <a:rPr lang="en-US" sz="800" dirty="0"/>
              <a:t>1. Dancy, Melissa H., and Charles Henderson. "Beyond the individual instructor: Systemic constraints in the implementation of research‐informed practices." AIP Conference Proceedings. Vol. 790. No. 1. AIP, 2005.</a:t>
            </a:r>
          </a:p>
          <a:p>
            <a:r>
              <a:rPr lang="en-US" sz="800" dirty="0"/>
              <a:t>2. Leary, Ashleigh, Paul W. Irving, and Marcos D. Caballero. "The difficulties associated with integrating computation into undergraduate physics." </a:t>
            </a:r>
            <a:r>
              <a:rPr lang="en-US" sz="800" dirty="0" err="1"/>
              <a:t>arXiv</a:t>
            </a:r>
            <a:r>
              <a:rPr lang="en-US" sz="800" dirty="0"/>
              <a:t> preprint arXiv:1807.03581(2018).</a:t>
            </a:r>
          </a:p>
        </p:txBody>
      </p:sp>
    </p:spTree>
    <p:extLst>
      <p:ext uri="{BB962C8B-B14F-4D97-AF65-F5344CB8AC3E}">
        <p14:creationId xmlns:p14="http://schemas.microsoft.com/office/powerpoint/2010/main" val="83911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A0704-248E-7E42-85A6-4E6A8BC436D7}"/>
              </a:ext>
            </a:extLst>
          </p:cNvPr>
          <p:cNvSpPr>
            <a:spLocks noGrp="1"/>
          </p:cNvSpPr>
          <p:nvPr>
            <p:ph type="title"/>
          </p:nvPr>
        </p:nvSpPr>
        <p:spPr/>
        <p:txBody>
          <a:bodyPr/>
          <a:lstStyle/>
          <a:p>
            <a:r>
              <a:rPr lang="en-US" dirty="0"/>
              <a:t>Expectation of Content Coverage</a:t>
            </a:r>
          </a:p>
        </p:txBody>
      </p:sp>
      <p:sp>
        <p:nvSpPr>
          <p:cNvPr id="3" name="Content Placeholder 2">
            <a:extLst>
              <a:ext uri="{FF2B5EF4-FFF2-40B4-BE49-F238E27FC236}">
                <a16:creationId xmlns:a16="http://schemas.microsoft.com/office/drawing/2014/main" id="{9A5D20C1-26ED-624A-B538-1E0CD0D150DB}"/>
              </a:ext>
            </a:extLst>
          </p:cNvPr>
          <p:cNvSpPr>
            <a:spLocks noGrp="1"/>
          </p:cNvSpPr>
          <p:nvPr>
            <p:ph idx="1"/>
          </p:nvPr>
        </p:nvSpPr>
        <p:spPr/>
        <p:txBody>
          <a:bodyPr>
            <a:normAutofit/>
          </a:bodyPr>
          <a:lstStyle/>
          <a:p>
            <a:r>
              <a:rPr lang="en-US" sz="2400" dirty="0"/>
              <a:t>Required content coverage for </a:t>
            </a:r>
          </a:p>
          <a:p>
            <a:pPr lvl="1"/>
            <a:r>
              <a:rPr lang="en-US" sz="2400" dirty="0"/>
              <a:t>Accreditation</a:t>
            </a:r>
          </a:p>
          <a:p>
            <a:pPr lvl="1"/>
            <a:r>
              <a:rPr lang="en-US" sz="2400" dirty="0"/>
              <a:t>Downstream courses</a:t>
            </a:r>
          </a:p>
          <a:p>
            <a:pPr lvl="1"/>
            <a:r>
              <a:rPr lang="en-US" sz="2400" dirty="0"/>
              <a:t>Course description</a:t>
            </a:r>
          </a:p>
          <a:p>
            <a:pPr lvl="1"/>
            <a:endParaRPr lang="en-US" sz="2400" dirty="0"/>
          </a:p>
          <a:p>
            <a:r>
              <a:rPr lang="en-US" sz="2400" dirty="0"/>
              <a:t>More related to time constraints</a:t>
            </a:r>
          </a:p>
          <a:p>
            <a:endParaRPr lang="en-US" sz="2400" dirty="0"/>
          </a:p>
        </p:txBody>
      </p:sp>
      <p:pic>
        <p:nvPicPr>
          <p:cNvPr id="4" name="Picture 3">
            <a:extLst>
              <a:ext uri="{FF2B5EF4-FFF2-40B4-BE49-F238E27FC236}">
                <a16:creationId xmlns:a16="http://schemas.microsoft.com/office/drawing/2014/main" id="{D4EF68EC-72B2-FF45-A8A6-61944F1B72B9}"/>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251898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12AF2-24B4-284D-9C7E-582EC7375851}"/>
              </a:ext>
            </a:extLst>
          </p:cNvPr>
          <p:cNvSpPr>
            <a:spLocks noGrp="1"/>
          </p:cNvSpPr>
          <p:nvPr>
            <p:ph type="title"/>
          </p:nvPr>
        </p:nvSpPr>
        <p:spPr/>
        <p:txBody>
          <a:bodyPr/>
          <a:lstStyle/>
          <a:p>
            <a:r>
              <a:rPr lang="en-US" dirty="0"/>
              <a:t>Department Norms</a:t>
            </a:r>
          </a:p>
        </p:txBody>
      </p:sp>
      <p:sp>
        <p:nvSpPr>
          <p:cNvPr id="3" name="Content Placeholder 2">
            <a:extLst>
              <a:ext uri="{FF2B5EF4-FFF2-40B4-BE49-F238E27FC236}">
                <a16:creationId xmlns:a16="http://schemas.microsoft.com/office/drawing/2014/main" id="{F0F7C369-9293-0E4B-918A-FDF900C0C41F}"/>
              </a:ext>
            </a:extLst>
          </p:cNvPr>
          <p:cNvSpPr>
            <a:spLocks noGrp="1"/>
          </p:cNvSpPr>
          <p:nvPr>
            <p:ph idx="1"/>
          </p:nvPr>
        </p:nvSpPr>
        <p:spPr/>
        <p:txBody>
          <a:bodyPr>
            <a:normAutofit/>
          </a:bodyPr>
          <a:lstStyle/>
          <a:p>
            <a:r>
              <a:rPr lang="en-US" sz="2400" dirty="0"/>
              <a:t>Ownership of courses</a:t>
            </a:r>
          </a:p>
          <a:p>
            <a:endParaRPr lang="en-US" sz="2400" dirty="0"/>
          </a:p>
          <a:p>
            <a:r>
              <a:rPr lang="en-US" sz="2400" dirty="0"/>
              <a:t>Computation seen as replacing theory</a:t>
            </a:r>
          </a:p>
          <a:p>
            <a:endParaRPr lang="en-US" sz="2400" dirty="0"/>
          </a:p>
          <a:p>
            <a:r>
              <a:rPr lang="en-US" sz="2400" dirty="0"/>
              <a:t>Unwritten rules</a:t>
            </a:r>
          </a:p>
          <a:p>
            <a:endParaRPr lang="en-US" sz="2400" dirty="0"/>
          </a:p>
          <a:p>
            <a:endParaRPr lang="en-US" sz="2400" dirty="0"/>
          </a:p>
          <a:p>
            <a:endParaRPr lang="en-US" sz="2400" dirty="0"/>
          </a:p>
          <a:p>
            <a:endParaRPr lang="en-US" sz="2400" dirty="0"/>
          </a:p>
        </p:txBody>
      </p:sp>
      <p:pic>
        <p:nvPicPr>
          <p:cNvPr id="4" name="Picture 3">
            <a:extLst>
              <a:ext uri="{FF2B5EF4-FFF2-40B4-BE49-F238E27FC236}">
                <a16:creationId xmlns:a16="http://schemas.microsoft.com/office/drawing/2014/main" id="{E61AF4E5-1BB3-7346-B2E2-F9BB0E70873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35018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8B772-915A-3448-86B4-0E45171422AC}"/>
              </a:ext>
            </a:extLst>
          </p:cNvPr>
          <p:cNvSpPr>
            <a:spLocks noGrp="1"/>
          </p:cNvSpPr>
          <p:nvPr>
            <p:ph type="title"/>
          </p:nvPr>
        </p:nvSpPr>
        <p:spPr/>
        <p:txBody>
          <a:bodyPr/>
          <a:lstStyle/>
          <a:p>
            <a:r>
              <a:rPr lang="en-US" dirty="0"/>
              <a:t>Lack of instructor knowledge</a:t>
            </a:r>
          </a:p>
        </p:txBody>
      </p:sp>
      <p:sp>
        <p:nvSpPr>
          <p:cNvPr id="3" name="Content Placeholder 2">
            <a:extLst>
              <a:ext uri="{FF2B5EF4-FFF2-40B4-BE49-F238E27FC236}">
                <a16:creationId xmlns:a16="http://schemas.microsoft.com/office/drawing/2014/main" id="{CB7CAD52-6BE1-3D49-9564-A61E6849CA2A}"/>
              </a:ext>
            </a:extLst>
          </p:cNvPr>
          <p:cNvSpPr>
            <a:spLocks noGrp="1"/>
          </p:cNvSpPr>
          <p:nvPr>
            <p:ph idx="1"/>
          </p:nvPr>
        </p:nvSpPr>
        <p:spPr/>
        <p:txBody>
          <a:bodyPr>
            <a:normAutofit/>
          </a:bodyPr>
          <a:lstStyle/>
          <a:p>
            <a:r>
              <a:rPr lang="en-US" sz="2400" dirty="0"/>
              <a:t>No programming experience</a:t>
            </a:r>
          </a:p>
          <a:p>
            <a:endParaRPr lang="en-US" sz="2400" dirty="0"/>
          </a:p>
          <a:p>
            <a:r>
              <a:rPr lang="en-US" sz="2400" dirty="0"/>
              <a:t>Aren’t sure how to design effective activities</a:t>
            </a:r>
          </a:p>
        </p:txBody>
      </p:sp>
      <p:pic>
        <p:nvPicPr>
          <p:cNvPr id="4" name="Picture 3">
            <a:extLst>
              <a:ext uri="{FF2B5EF4-FFF2-40B4-BE49-F238E27FC236}">
                <a16:creationId xmlns:a16="http://schemas.microsoft.com/office/drawing/2014/main" id="{91601D21-A7D0-8843-AC85-7F3700B82BB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519952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1DA6D-25F3-834B-8FA5-384042C50B53}"/>
              </a:ext>
            </a:extLst>
          </p:cNvPr>
          <p:cNvSpPr>
            <a:spLocks noGrp="1"/>
          </p:cNvSpPr>
          <p:nvPr>
            <p:ph type="title"/>
          </p:nvPr>
        </p:nvSpPr>
        <p:spPr/>
        <p:txBody>
          <a:bodyPr/>
          <a:lstStyle/>
          <a:p>
            <a:r>
              <a:rPr lang="en-US" dirty="0"/>
              <a:t>Overcoming hurdles</a:t>
            </a:r>
          </a:p>
        </p:txBody>
      </p:sp>
      <p:sp>
        <p:nvSpPr>
          <p:cNvPr id="3" name="Content Placeholder 2">
            <a:extLst>
              <a:ext uri="{FF2B5EF4-FFF2-40B4-BE49-F238E27FC236}">
                <a16:creationId xmlns:a16="http://schemas.microsoft.com/office/drawing/2014/main" id="{125229CE-8234-3C46-96C6-068EDB1BA14E}"/>
              </a:ext>
            </a:extLst>
          </p:cNvPr>
          <p:cNvSpPr>
            <a:spLocks noGrp="1"/>
          </p:cNvSpPr>
          <p:nvPr>
            <p:ph idx="1"/>
          </p:nvPr>
        </p:nvSpPr>
        <p:spPr/>
        <p:txBody>
          <a:bodyPr>
            <a:normAutofit/>
          </a:bodyPr>
          <a:lstStyle/>
          <a:p>
            <a:r>
              <a:rPr lang="en-US" sz="2400" dirty="0"/>
              <a:t>Recognize the hurdles</a:t>
            </a:r>
          </a:p>
          <a:p>
            <a:r>
              <a:rPr lang="en-US" sz="2400" dirty="0"/>
              <a:t>Achieve buy-in</a:t>
            </a:r>
          </a:p>
          <a:p>
            <a:pPr lvl="1"/>
            <a:r>
              <a:rPr lang="en-US" sz="2400" dirty="0"/>
              <a:t>From other faculty</a:t>
            </a:r>
          </a:p>
          <a:p>
            <a:pPr lvl="1"/>
            <a:r>
              <a:rPr lang="en-US" sz="2400" dirty="0"/>
              <a:t>From administrators</a:t>
            </a:r>
          </a:p>
          <a:p>
            <a:pPr lvl="1"/>
            <a:r>
              <a:rPr lang="en-US" sz="2400" dirty="0"/>
              <a:t>From students</a:t>
            </a:r>
          </a:p>
          <a:p>
            <a:r>
              <a:rPr lang="en-US" sz="2400" dirty="0"/>
              <a:t>Develop common learning goals</a:t>
            </a:r>
          </a:p>
          <a:p>
            <a:r>
              <a:rPr lang="en-US" sz="2400" dirty="0"/>
              <a:t>Develop curricular material</a:t>
            </a:r>
          </a:p>
        </p:txBody>
      </p:sp>
      <p:pic>
        <p:nvPicPr>
          <p:cNvPr id="4" name="Picture 3">
            <a:extLst>
              <a:ext uri="{FF2B5EF4-FFF2-40B4-BE49-F238E27FC236}">
                <a16:creationId xmlns:a16="http://schemas.microsoft.com/office/drawing/2014/main" id="{1209C19D-6923-024A-BD4E-010E2321845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pic>
        <p:nvPicPr>
          <p:cNvPr id="5" name="Picture 4">
            <a:extLst>
              <a:ext uri="{FF2B5EF4-FFF2-40B4-BE49-F238E27FC236}">
                <a16:creationId xmlns:a16="http://schemas.microsoft.com/office/drawing/2014/main" id="{D9EC77AA-D389-6D45-AAA7-DF185624A11B}"/>
              </a:ext>
            </a:extLst>
          </p:cNvPr>
          <p:cNvPicPr>
            <a:picLocks noChangeAspect="1"/>
          </p:cNvPicPr>
          <p:nvPr/>
        </p:nvPicPr>
        <p:blipFill>
          <a:blip r:embed="rId4"/>
          <a:stretch>
            <a:fillRect/>
          </a:stretch>
        </p:blipFill>
        <p:spPr>
          <a:xfrm>
            <a:off x="7146290" y="912480"/>
            <a:ext cx="2119630" cy="2747040"/>
          </a:xfrm>
          <a:prstGeom prst="rect">
            <a:avLst/>
          </a:prstGeom>
        </p:spPr>
      </p:pic>
      <p:pic>
        <p:nvPicPr>
          <p:cNvPr id="6" name="Picture 5">
            <a:extLst>
              <a:ext uri="{FF2B5EF4-FFF2-40B4-BE49-F238E27FC236}">
                <a16:creationId xmlns:a16="http://schemas.microsoft.com/office/drawing/2014/main" id="{26DC1FDC-5564-0D46-A391-76CED232B230}"/>
              </a:ext>
            </a:extLst>
          </p:cNvPr>
          <p:cNvPicPr>
            <a:picLocks noChangeAspect="1"/>
          </p:cNvPicPr>
          <p:nvPr/>
        </p:nvPicPr>
        <p:blipFill>
          <a:blip r:embed="rId5"/>
          <a:stretch>
            <a:fillRect/>
          </a:stretch>
        </p:blipFill>
        <p:spPr>
          <a:xfrm>
            <a:off x="9462770" y="4177075"/>
            <a:ext cx="2729230" cy="2680925"/>
          </a:xfrm>
          <a:prstGeom prst="rect">
            <a:avLst/>
          </a:prstGeom>
        </p:spPr>
      </p:pic>
    </p:spTree>
    <p:extLst>
      <p:ext uri="{BB962C8B-B14F-4D97-AF65-F5344CB8AC3E}">
        <p14:creationId xmlns:p14="http://schemas.microsoft.com/office/powerpoint/2010/main" val="494006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176810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679-873D-DB49-9C1F-44F509228EDF}"/>
              </a:ext>
            </a:extLst>
          </p:cNvPr>
          <p:cNvSpPr>
            <a:spLocks noGrp="1"/>
          </p:cNvSpPr>
          <p:nvPr>
            <p:ph type="title"/>
          </p:nvPr>
        </p:nvSpPr>
        <p:spPr>
          <a:xfrm>
            <a:off x="1371600" y="337815"/>
            <a:ext cx="9601200" cy="1485900"/>
          </a:xfrm>
        </p:spPr>
        <p:txBody>
          <a:bodyPr/>
          <a:lstStyle/>
          <a:p>
            <a:r>
              <a:rPr lang="en-US" dirty="0"/>
              <a:t>Where have all the slide rules gone?</a:t>
            </a:r>
          </a:p>
        </p:txBody>
      </p:sp>
      <p:sp>
        <p:nvSpPr>
          <p:cNvPr id="3" name="Content Placeholder 2">
            <a:extLst>
              <a:ext uri="{FF2B5EF4-FFF2-40B4-BE49-F238E27FC236}">
                <a16:creationId xmlns:a16="http://schemas.microsoft.com/office/drawing/2014/main" id="{5625B1E6-0FB0-674F-879D-B5632E675732}"/>
              </a:ext>
            </a:extLst>
          </p:cNvPr>
          <p:cNvSpPr>
            <a:spLocks noGrp="1"/>
          </p:cNvSpPr>
          <p:nvPr>
            <p:ph idx="1"/>
          </p:nvPr>
        </p:nvSpPr>
        <p:spPr>
          <a:xfrm>
            <a:off x="1371600" y="1325880"/>
            <a:ext cx="3017520" cy="3581400"/>
          </a:xfrm>
        </p:spPr>
        <p:txBody>
          <a:bodyPr/>
          <a:lstStyle/>
          <a:p>
            <a:r>
              <a:rPr lang="en-US" dirty="0"/>
              <a:t>Slide rules grant a deeper understanding of relationships between numbers</a:t>
            </a:r>
          </a:p>
          <a:p>
            <a:endParaRPr lang="en-US" dirty="0"/>
          </a:p>
          <a:p>
            <a:r>
              <a:rPr lang="en-US" dirty="0"/>
              <a:t>Why don’t we use them anymore?</a:t>
            </a:r>
          </a:p>
        </p:txBody>
      </p:sp>
      <p:pic>
        <p:nvPicPr>
          <p:cNvPr id="4" name="Picture 3">
            <a:extLst>
              <a:ext uri="{FF2B5EF4-FFF2-40B4-BE49-F238E27FC236}">
                <a16:creationId xmlns:a16="http://schemas.microsoft.com/office/drawing/2014/main" id="{CD0AE821-2D32-AF4C-A7F1-2E851FC7000C}"/>
              </a:ext>
            </a:extLst>
          </p:cNvPr>
          <p:cNvPicPr>
            <a:picLocks noChangeAspect="1"/>
          </p:cNvPicPr>
          <p:nvPr/>
        </p:nvPicPr>
        <p:blipFill>
          <a:blip r:embed="rId3"/>
          <a:stretch>
            <a:fillRect/>
          </a:stretch>
        </p:blipFill>
        <p:spPr>
          <a:xfrm>
            <a:off x="4572000" y="1214120"/>
            <a:ext cx="7620000" cy="5080000"/>
          </a:xfrm>
          <a:prstGeom prst="rect">
            <a:avLst/>
          </a:prstGeom>
        </p:spPr>
      </p:pic>
      <p:sp>
        <p:nvSpPr>
          <p:cNvPr id="5" name="TextBox 4">
            <a:extLst>
              <a:ext uri="{FF2B5EF4-FFF2-40B4-BE49-F238E27FC236}">
                <a16:creationId xmlns:a16="http://schemas.microsoft.com/office/drawing/2014/main" id="{61DFD4C7-4ED0-7148-806B-D61F0C971D44}"/>
              </a:ext>
            </a:extLst>
          </p:cNvPr>
          <p:cNvSpPr txBox="1"/>
          <p:nvPr/>
        </p:nvSpPr>
        <p:spPr>
          <a:xfrm>
            <a:off x="3688080" y="6560830"/>
            <a:ext cx="8374408" cy="261610"/>
          </a:xfrm>
          <a:prstGeom prst="rect">
            <a:avLst/>
          </a:prstGeom>
          <a:noFill/>
        </p:spPr>
        <p:txBody>
          <a:bodyPr wrap="none" rtlCol="0">
            <a:spAutoFit/>
          </a:bodyPr>
          <a:lstStyle/>
          <a:p>
            <a:r>
              <a:rPr lang="en-US" sz="1100" dirty="0"/>
              <a:t>By s58y (</a:t>
            </a:r>
            <a:r>
              <a:rPr lang="en-US" sz="1100" dirty="0" err="1"/>
              <a:t>Keuffel</a:t>
            </a:r>
            <a:r>
              <a:rPr lang="en-US" sz="1100" dirty="0"/>
              <a:t> &amp; </a:t>
            </a:r>
            <a:r>
              <a:rPr lang="en-US" sz="1100" dirty="0" err="1"/>
              <a:t>Esser</a:t>
            </a:r>
            <a:r>
              <a:rPr lang="en-US" sz="1100" dirty="0"/>
              <a:t> slide rule, model 4081-3) [CC BY 2.0  (https://</a:t>
            </a:r>
            <a:r>
              <a:rPr lang="en-US" sz="1100" dirty="0" err="1"/>
              <a:t>creativecommons.org</a:t>
            </a:r>
            <a:r>
              <a:rPr lang="en-US" sz="1100" dirty="0"/>
              <a:t>/licenses/by/2.0)], via Wikimedia Commons</a:t>
            </a:r>
          </a:p>
        </p:txBody>
      </p:sp>
      <p:pic>
        <p:nvPicPr>
          <p:cNvPr id="6" name="Picture 5">
            <a:extLst>
              <a:ext uri="{FF2B5EF4-FFF2-40B4-BE49-F238E27FC236}">
                <a16:creationId xmlns:a16="http://schemas.microsoft.com/office/drawing/2014/main" id="{863AD4F4-AB05-7C40-A83E-6945696301D4}"/>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58445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Where is the “best” place to be?</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Oval 7">
            <a:extLst>
              <a:ext uri="{FF2B5EF4-FFF2-40B4-BE49-F238E27FC236}">
                <a16:creationId xmlns:a16="http://schemas.microsoft.com/office/drawing/2014/main" id="{9428CA9C-F8B5-084E-921B-1635F1461791}"/>
              </a:ext>
            </a:extLst>
          </p:cNvPr>
          <p:cNvSpPr/>
          <p:nvPr/>
        </p:nvSpPr>
        <p:spPr>
          <a:xfrm>
            <a:off x="9174480" y="3187065"/>
            <a:ext cx="579120" cy="579120"/>
          </a:xfrm>
          <a:prstGeom prst="ellipse">
            <a:avLst/>
          </a:prstGeom>
          <a:ln>
            <a:solidFill>
              <a:schemeClr val="tx1"/>
            </a:solidFill>
          </a:ln>
          <a:scene3d>
            <a:camera prst="orthographicFront"/>
            <a:lightRig rig="threePt" dir="t"/>
          </a:scene3d>
          <a:sp3d>
            <a:bevelB prst="angle"/>
          </a:sp3d>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effectLst>
                <a:glow rad="228600">
                  <a:schemeClr val="accent2">
                    <a:satMod val="175000"/>
                    <a:alpha val="40000"/>
                  </a:schemeClr>
                </a:glow>
              </a:effectLst>
            </a:endParaRPr>
          </a:p>
        </p:txBody>
      </p:sp>
    </p:spTree>
    <p:extLst>
      <p:ext uri="{BB962C8B-B14F-4D97-AF65-F5344CB8AC3E}">
        <p14:creationId xmlns:p14="http://schemas.microsoft.com/office/powerpoint/2010/main" val="202447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974C-0ECC-EF4B-8591-C1F483C530BF}"/>
              </a:ext>
            </a:extLst>
          </p:cNvPr>
          <p:cNvSpPr>
            <a:spLocks noGrp="1"/>
          </p:cNvSpPr>
          <p:nvPr>
            <p:ph type="title"/>
          </p:nvPr>
        </p:nvSpPr>
        <p:spPr/>
        <p:txBody>
          <a:bodyPr>
            <a:normAutofit/>
          </a:bodyPr>
          <a:lstStyle/>
          <a:p>
            <a:r>
              <a:rPr lang="en-US" sz="4000" dirty="0"/>
              <a:t>Possible </a:t>
            </a:r>
            <a:r>
              <a:rPr lang="en-US" sz="4000" dirty="0" err="1"/>
              <a:t>ALPhA</a:t>
            </a:r>
            <a:r>
              <a:rPr lang="en-US" sz="4000" dirty="0"/>
              <a:t>/PICUP Immersion in 2019</a:t>
            </a:r>
          </a:p>
        </p:txBody>
      </p:sp>
      <p:sp>
        <p:nvSpPr>
          <p:cNvPr id="3" name="Content Placeholder 2">
            <a:extLst>
              <a:ext uri="{FF2B5EF4-FFF2-40B4-BE49-F238E27FC236}">
                <a16:creationId xmlns:a16="http://schemas.microsoft.com/office/drawing/2014/main" id="{5DE02251-7839-B049-B366-6A7351E682F5}"/>
              </a:ext>
            </a:extLst>
          </p:cNvPr>
          <p:cNvSpPr>
            <a:spLocks noGrp="1"/>
          </p:cNvSpPr>
          <p:nvPr>
            <p:ph idx="1"/>
          </p:nvPr>
        </p:nvSpPr>
        <p:spPr>
          <a:xfrm>
            <a:off x="1371600" y="3276600"/>
            <a:ext cx="7340600" cy="3581400"/>
          </a:xfrm>
        </p:spPr>
        <p:txBody>
          <a:bodyPr>
            <a:normAutofit/>
          </a:bodyPr>
          <a:lstStyle/>
          <a:p>
            <a:r>
              <a:rPr lang="en-US" sz="2400" dirty="0"/>
              <a:t>Contact Lowell McCann or Kelly Roos for more information.</a:t>
            </a:r>
          </a:p>
        </p:txBody>
      </p:sp>
      <p:pic>
        <p:nvPicPr>
          <p:cNvPr id="4" name="Picture 3">
            <a:extLst>
              <a:ext uri="{FF2B5EF4-FFF2-40B4-BE49-F238E27FC236}">
                <a16:creationId xmlns:a16="http://schemas.microsoft.com/office/drawing/2014/main" id="{5BAF8635-4276-C147-A156-4F2472A4D073}"/>
              </a:ext>
            </a:extLst>
          </p:cNvPr>
          <p:cNvPicPr>
            <a:picLocks noChangeAspect="1"/>
          </p:cNvPicPr>
          <p:nvPr/>
        </p:nvPicPr>
        <p:blipFill>
          <a:blip r:embed="rId2"/>
          <a:stretch>
            <a:fillRect/>
          </a:stretch>
        </p:blipFill>
        <p:spPr>
          <a:xfrm>
            <a:off x="8712200" y="1428750"/>
            <a:ext cx="3175000" cy="3175000"/>
          </a:xfrm>
          <a:prstGeom prst="rect">
            <a:avLst/>
          </a:prstGeom>
        </p:spPr>
      </p:pic>
      <p:pic>
        <p:nvPicPr>
          <p:cNvPr id="6" name="Picture 5">
            <a:extLst>
              <a:ext uri="{FF2B5EF4-FFF2-40B4-BE49-F238E27FC236}">
                <a16:creationId xmlns:a16="http://schemas.microsoft.com/office/drawing/2014/main" id="{4017E7E9-D4C4-A646-9C86-433F0D3948EF}"/>
              </a:ext>
            </a:extLst>
          </p:cNvPr>
          <p:cNvPicPr>
            <a:picLocks noChangeAspect="1"/>
          </p:cNvPicPr>
          <p:nvPr/>
        </p:nvPicPr>
        <p:blipFill>
          <a:blip r:embed="rId3"/>
          <a:stretch>
            <a:fillRect/>
          </a:stretch>
        </p:blipFill>
        <p:spPr>
          <a:xfrm>
            <a:off x="1005840" y="1428750"/>
            <a:ext cx="3200400" cy="1371600"/>
          </a:xfrm>
          <a:prstGeom prst="rect">
            <a:avLst/>
          </a:prstGeom>
        </p:spPr>
      </p:pic>
      <p:pic>
        <p:nvPicPr>
          <p:cNvPr id="7" name="Picture 6">
            <a:extLst>
              <a:ext uri="{FF2B5EF4-FFF2-40B4-BE49-F238E27FC236}">
                <a16:creationId xmlns:a16="http://schemas.microsoft.com/office/drawing/2014/main" id="{93A6517A-FCCD-F047-BEC3-65FC9438F17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62619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CB7F-5D27-1545-83BE-89B65DE6C4D7}"/>
              </a:ext>
            </a:extLst>
          </p:cNvPr>
          <p:cNvSpPr>
            <a:spLocks noGrp="1"/>
          </p:cNvSpPr>
          <p:nvPr>
            <p:ph type="title"/>
          </p:nvPr>
        </p:nvSpPr>
        <p:spPr/>
        <p:txBody>
          <a:bodyPr/>
          <a:lstStyle/>
          <a:p>
            <a:r>
              <a:rPr lang="en-US" dirty="0"/>
              <a:t>Three-Legged Stool</a:t>
            </a:r>
          </a:p>
        </p:txBody>
      </p:sp>
      <p:grpSp>
        <p:nvGrpSpPr>
          <p:cNvPr id="13" name="Group 12">
            <a:extLst>
              <a:ext uri="{FF2B5EF4-FFF2-40B4-BE49-F238E27FC236}">
                <a16:creationId xmlns:a16="http://schemas.microsoft.com/office/drawing/2014/main" id="{6FDA2E1B-32A0-1140-A904-B62999F86FC3}"/>
              </a:ext>
            </a:extLst>
          </p:cNvPr>
          <p:cNvGrpSpPr/>
          <p:nvPr/>
        </p:nvGrpSpPr>
        <p:grpSpPr>
          <a:xfrm>
            <a:off x="2066305" y="1428750"/>
            <a:ext cx="8583263" cy="5716587"/>
            <a:chOff x="1437655" y="800100"/>
            <a:chExt cx="8583263" cy="5716587"/>
          </a:xfrm>
        </p:grpSpPr>
        <p:pic>
          <p:nvPicPr>
            <p:cNvPr id="5" name="Picture 4">
              <a:extLst>
                <a:ext uri="{FF2B5EF4-FFF2-40B4-BE49-F238E27FC236}">
                  <a16:creationId xmlns:a16="http://schemas.microsoft.com/office/drawing/2014/main" id="{A383DF15-1368-5F48-9B8F-CD0EB1A1790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3CD23FFE-1DB9-CF47-9F67-D18DDB5ED64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8" name="Rectangle 7">
              <a:extLst>
                <a:ext uri="{FF2B5EF4-FFF2-40B4-BE49-F238E27FC236}">
                  <a16:creationId xmlns:a16="http://schemas.microsoft.com/office/drawing/2014/main" id="{E67EF83B-9304-124A-8905-517E073228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9" name="Rectangle 8">
              <a:extLst>
                <a:ext uri="{FF2B5EF4-FFF2-40B4-BE49-F238E27FC236}">
                  <a16:creationId xmlns:a16="http://schemas.microsoft.com/office/drawing/2014/main" id="{C2FF5D0B-9899-5540-AE8F-1D47A6E9332F}"/>
                </a:ext>
              </a:extLst>
            </p:cNvPr>
            <p:cNvSpPr/>
            <p:nvPr/>
          </p:nvSpPr>
          <p:spPr>
            <a:xfrm rot="5243445">
              <a:off x="5148271" y="3457883"/>
              <a:ext cx="14984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0" name="Rectangle 9">
              <a:extLst>
                <a:ext uri="{FF2B5EF4-FFF2-40B4-BE49-F238E27FC236}">
                  <a16:creationId xmlns:a16="http://schemas.microsoft.com/office/drawing/2014/main" id="{2EDB73FA-3012-1C4E-B489-2F657939C217}"/>
                </a:ext>
              </a:extLst>
            </p:cNvPr>
            <p:cNvSpPr/>
            <p:nvPr/>
          </p:nvSpPr>
          <p:spPr>
            <a:xfrm rot="4630221">
              <a:off x="5691651" y="3839263"/>
              <a:ext cx="26877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1" name="Rectangle 10">
              <a:extLst>
                <a:ext uri="{FF2B5EF4-FFF2-40B4-BE49-F238E27FC236}">
                  <a16:creationId xmlns:a16="http://schemas.microsoft.com/office/drawing/2014/main" id="{02F78432-0790-E04F-A580-E01DDECD72DF}"/>
                </a:ext>
              </a:extLst>
            </p:cNvPr>
            <p:cNvSpPr/>
            <p:nvPr/>
          </p:nvSpPr>
          <p:spPr>
            <a:xfrm rot="6154608">
              <a:off x="3328678" y="3880276"/>
              <a:ext cx="2388795"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6" name="TextBox 15">
            <a:extLst>
              <a:ext uri="{FF2B5EF4-FFF2-40B4-BE49-F238E27FC236}">
                <a16:creationId xmlns:a16="http://schemas.microsoft.com/office/drawing/2014/main" id="{0CCB5430-222E-5E46-A969-46FDEB51D236}"/>
              </a:ext>
            </a:extLst>
          </p:cNvPr>
          <p:cNvSpPr txBox="1"/>
          <p:nvPr/>
        </p:nvSpPr>
        <p:spPr>
          <a:xfrm>
            <a:off x="1414464" y="6529391"/>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14" name="Picture 13">
            <a:extLst>
              <a:ext uri="{FF2B5EF4-FFF2-40B4-BE49-F238E27FC236}">
                <a16:creationId xmlns:a16="http://schemas.microsoft.com/office/drawing/2014/main" id="{FA68F13E-7408-CE41-B331-54897F2D22B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98357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E1DCA-FBFC-0640-91C3-EEFEA6DE3F4C}"/>
              </a:ext>
            </a:extLst>
          </p:cNvPr>
          <p:cNvSpPr>
            <a:spLocks noGrp="1"/>
          </p:cNvSpPr>
          <p:nvPr>
            <p:ph type="title"/>
          </p:nvPr>
        </p:nvSpPr>
        <p:spPr/>
        <p:txBody>
          <a:bodyPr/>
          <a:lstStyle/>
          <a:p>
            <a:r>
              <a:rPr lang="en-US" dirty="0"/>
              <a:t>My challenge to you…</a:t>
            </a:r>
          </a:p>
        </p:txBody>
      </p:sp>
      <p:sp>
        <p:nvSpPr>
          <p:cNvPr id="3" name="Content Placeholder 2">
            <a:extLst>
              <a:ext uri="{FF2B5EF4-FFF2-40B4-BE49-F238E27FC236}">
                <a16:creationId xmlns:a16="http://schemas.microsoft.com/office/drawing/2014/main" id="{D8A0AB6B-1602-864C-8861-5F07B786BE3C}"/>
              </a:ext>
            </a:extLst>
          </p:cNvPr>
          <p:cNvSpPr>
            <a:spLocks noGrp="1"/>
          </p:cNvSpPr>
          <p:nvPr>
            <p:ph idx="1"/>
          </p:nvPr>
        </p:nvSpPr>
        <p:spPr/>
        <p:txBody>
          <a:bodyPr>
            <a:normAutofit/>
          </a:bodyPr>
          <a:lstStyle/>
          <a:p>
            <a:r>
              <a:rPr lang="en-US" sz="2400" dirty="0"/>
              <a:t>Answer the following:</a:t>
            </a:r>
          </a:p>
          <a:p>
            <a:pPr lvl="1"/>
            <a:r>
              <a:rPr lang="en-US" sz="2400" dirty="0"/>
              <a:t>How can you best serve your students’ need for computational skills?</a:t>
            </a:r>
          </a:p>
          <a:p>
            <a:pPr lvl="1"/>
            <a:r>
              <a:rPr lang="en-US" sz="2400" dirty="0"/>
              <a:t>Are you serving your students?</a:t>
            </a:r>
          </a:p>
          <a:p>
            <a:endParaRPr lang="en-US" sz="2400" dirty="0"/>
          </a:p>
          <a:p>
            <a:pPr lvl="1"/>
            <a:r>
              <a:rPr lang="en-US" sz="2400" dirty="0"/>
              <a:t>What is the best balance of pen &amp; paper methods and computational methods to develop understanding and insight?</a:t>
            </a:r>
          </a:p>
        </p:txBody>
      </p:sp>
      <p:pic>
        <p:nvPicPr>
          <p:cNvPr id="4" name="Picture 3">
            <a:extLst>
              <a:ext uri="{FF2B5EF4-FFF2-40B4-BE49-F238E27FC236}">
                <a16:creationId xmlns:a16="http://schemas.microsoft.com/office/drawing/2014/main" id="{27F5F47F-817F-E647-BD63-5EBD3EF26789}"/>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44068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562F-0175-2241-AF17-5FAC3324E301}"/>
              </a:ext>
            </a:extLst>
          </p:cNvPr>
          <p:cNvSpPr>
            <a:spLocks noGrp="1"/>
          </p:cNvSpPr>
          <p:nvPr>
            <p:ph type="title"/>
          </p:nvPr>
        </p:nvSpPr>
        <p:spPr/>
        <p:txBody>
          <a:bodyPr/>
          <a:lstStyle/>
          <a:p>
            <a:r>
              <a:rPr lang="en-US" dirty="0"/>
              <a:t>Thank you.  Any questions?</a:t>
            </a:r>
          </a:p>
        </p:txBody>
      </p:sp>
      <p:sp>
        <p:nvSpPr>
          <p:cNvPr id="3" name="Content Placeholder 2">
            <a:extLst>
              <a:ext uri="{FF2B5EF4-FFF2-40B4-BE49-F238E27FC236}">
                <a16:creationId xmlns:a16="http://schemas.microsoft.com/office/drawing/2014/main" id="{AF270702-7643-1E42-A267-AAEFF1FAFDCE}"/>
              </a:ext>
            </a:extLst>
          </p:cNvPr>
          <p:cNvSpPr>
            <a:spLocks noGrp="1"/>
          </p:cNvSpPr>
          <p:nvPr>
            <p:ph idx="1"/>
          </p:nvPr>
        </p:nvSpPr>
        <p:spPr>
          <a:xfrm>
            <a:off x="1371600" y="1371600"/>
            <a:ext cx="9601200" cy="3581400"/>
          </a:xfrm>
        </p:spPr>
        <p:txBody>
          <a:bodyPr>
            <a:normAutofit/>
          </a:bodyPr>
          <a:lstStyle/>
          <a:p>
            <a:r>
              <a:rPr lang="en-US" sz="2400" dirty="0"/>
              <a:t>Thanks to the following for funding:</a:t>
            </a:r>
          </a:p>
          <a:p>
            <a:pPr lvl="1"/>
            <a:r>
              <a:rPr lang="en-US" sz="2400" dirty="0"/>
              <a:t>Dept. of Chemistry and Physics, UW-Stout</a:t>
            </a:r>
          </a:p>
          <a:p>
            <a:pPr lvl="1"/>
            <a:r>
              <a:rPr lang="en-US" sz="2400" dirty="0"/>
              <a:t>College of Science, Technology, Engineering, Mathematics, and Management Dean</a:t>
            </a:r>
          </a:p>
          <a:p>
            <a:r>
              <a:rPr lang="en-US" sz="2400" dirty="0"/>
              <a:t>Thanks to the organizers of BFY3</a:t>
            </a:r>
          </a:p>
        </p:txBody>
      </p:sp>
      <p:sp>
        <p:nvSpPr>
          <p:cNvPr id="5" name="Content Placeholder 2">
            <a:extLst>
              <a:ext uri="{FF2B5EF4-FFF2-40B4-BE49-F238E27FC236}">
                <a16:creationId xmlns:a16="http://schemas.microsoft.com/office/drawing/2014/main" id="{0665927D-D21C-1147-977A-95DEEBC776BF}"/>
              </a:ext>
            </a:extLst>
          </p:cNvPr>
          <p:cNvSpPr txBox="1">
            <a:spLocks/>
          </p:cNvSpPr>
          <p:nvPr/>
        </p:nvSpPr>
        <p:spPr>
          <a:xfrm>
            <a:off x="2362200" y="4342438"/>
            <a:ext cx="5638800" cy="594360"/>
          </a:xfrm>
          <a:prstGeom prst="rect">
            <a:avLst/>
          </a:prstGeom>
        </p:spPr>
        <p:txBody>
          <a:bodyPr vert="horz" lIns="91440" tIns="45720" rIns="91440" bIns="45720" rtlCol="0">
            <a:normAutofit fontScale="925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US" sz="3200" b="1" dirty="0"/>
              <a:t>Slides and links to references at:</a:t>
            </a:r>
          </a:p>
        </p:txBody>
      </p:sp>
      <p:pic>
        <p:nvPicPr>
          <p:cNvPr id="6" name="Picture 5">
            <a:extLst>
              <a:ext uri="{FF2B5EF4-FFF2-40B4-BE49-F238E27FC236}">
                <a16:creationId xmlns:a16="http://schemas.microsoft.com/office/drawing/2014/main" id="{61765E85-52A9-164C-8470-F6A561249C82}"/>
              </a:ext>
            </a:extLst>
          </p:cNvPr>
          <p:cNvPicPr>
            <a:picLocks noChangeAspect="1"/>
          </p:cNvPicPr>
          <p:nvPr/>
        </p:nvPicPr>
        <p:blipFill>
          <a:blip r:embed="rId2"/>
          <a:stretch>
            <a:fillRect/>
          </a:stretch>
        </p:blipFill>
        <p:spPr>
          <a:xfrm>
            <a:off x="8001000" y="2651760"/>
            <a:ext cx="4191000" cy="4191000"/>
          </a:xfrm>
          <a:prstGeom prst="rect">
            <a:avLst/>
          </a:prstGeom>
        </p:spPr>
      </p:pic>
      <p:pic>
        <p:nvPicPr>
          <p:cNvPr id="8" name="Picture 7">
            <a:extLst>
              <a:ext uri="{FF2B5EF4-FFF2-40B4-BE49-F238E27FC236}">
                <a16:creationId xmlns:a16="http://schemas.microsoft.com/office/drawing/2014/main" id="{72AB8951-B4E8-F148-B305-DC33DFFF771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09900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51447-350C-4545-BD58-E677856BD14C}"/>
              </a:ext>
            </a:extLst>
          </p:cNvPr>
          <p:cNvSpPr>
            <a:spLocks noGrp="1"/>
          </p:cNvSpPr>
          <p:nvPr>
            <p:ph type="title"/>
          </p:nvPr>
        </p:nvSpPr>
        <p:spPr/>
        <p:txBody>
          <a:bodyPr/>
          <a:lstStyle/>
          <a:p>
            <a:r>
              <a:rPr lang="en-US" dirty="0"/>
              <a:t>What does “integration of computation across the curriculum” mean?</a:t>
            </a:r>
          </a:p>
        </p:txBody>
      </p:sp>
      <p:sp>
        <p:nvSpPr>
          <p:cNvPr id="3" name="Content Placeholder 2">
            <a:extLst>
              <a:ext uri="{FF2B5EF4-FFF2-40B4-BE49-F238E27FC236}">
                <a16:creationId xmlns:a16="http://schemas.microsoft.com/office/drawing/2014/main" id="{AB6E87BC-AFDA-5248-B68C-4E30ED028D17}"/>
              </a:ext>
            </a:extLst>
          </p:cNvPr>
          <p:cNvSpPr>
            <a:spLocks noGrp="1"/>
          </p:cNvSpPr>
          <p:nvPr>
            <p:ph idx="1"/>
          </p:nvPr>
        </p:nvSpPr>
        <p:spPr/>
        <p:txBody>
          <a:bodyPr>
            <a:normAutofit/>
          </a:bodyPr>
          <a:lstStyle/>
          <a:p>
            <a:r>
              <a:rPr lang="en-US" sz="2400" dirty="0"/>
              <a:t>Inclusion of computational projects and exercises across the </a:t>
            </a:r>
            <a:r>
              <a:rPr lang="en-US" sz="2400" b="1" u="sng" dirty="0"/>
              <a:t>all courses</a:t>
            </a:r>
            <a:r>
              <a:rPr lang="en-US" sz="2400" dirty="0"/>
              <a:t> in the curriculum in an intentional and coherent fashion</a:t>
            </a:r>
          </a:p>
          <a:p>
            <a:endParaRPr lang="en-US" sz="2400" dirty="0"/>
          </a:p>
          <a:p>
            <a:r>
              <a:rPr lang="en-US" sz="2400" dirty="0"/>
              <a:t>Using simulations</a:t>
            </a:r>
          </a:p>
          <a:p>
            <a:r>
              <a:rPr lang="en-US" sz="2400" dirty="0"/>
              <a:t>Writing code</a:t>
            </a:r>
          </a:p>
          <a:p>
            <a:endParaRPr lang="en-US" sz="2400" dirty="0"/>
          </a:p>
          <a:p>
            <a:r>
              <a:rPr lang="en-US" sz="2400" dirty="0"/>
              <a:t>Use </a:t>
            </a:r>
            <a:r>
              <a:rPr lang="en-US" sz="2400" b="1" dirty="0"/>
              <a:t>computational physics thinking </a:t>
            </a:r>
            <a:endParaRPr lang="en-US" sz="2400" dirty="0"/>
          </a:p>
        </p:txBody>
      </p:sp>
      <p:pic>
        <p:nvPicPr>
          <p:cNvPr id="4" name="Picture 3">
            <a:extLst>
              <a:ext uri="{FF2B5EF4-FFF2-40B4-BE49-F238E27FC236}">
                <a16:creationId xmlns:a16="http://schemas.microsoft.com/office/drawing/2014/main" id="{BA7BB116-6D69-284F-82EF-93B5CEE0576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21102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90D5A-3117-4A42-8211-53CBE1970870}"/>
              </a:ext>
            </a:extLst>
          </p:cNvPr>
          <p:cNvSpPr>
            <a:spLocks noGrp="1"/>
          </p:cNvSpPr>
          <p:nvPr>
            <p:ph type="title"/>
          </p:nvPr>
        </p:nvSpPr>
        <p:spPr>
          <a:xfrm>
            <a:off x="1508760" y="0"/>
            <a:ext cx="9601200" cy="1485900"/>
          </a:xfrm>
        </p:spPr>
        <p:txBody>
          <a:bodyPr/>
          <a:lstStyle/>
          <a:p>
            <a:r>
              <a:rPr lang="en-US" dirty="0"/>
              <a:t>Computation Implementation Space</a:t>
            </a:r>
          </a:p>
        </p:txBody>
      </p:sp>
      <p:pic>
        <p:nvPicPr>
          <p:cNvPr id="7" name="Content Placeholder 6">
            <a:extLst>
              <a:ext uri="{FF2B5EF4-FFF2-40B4-BE49-F238E27FC236}">
                <a16:creationId xmlns:a16="http://schemas.microsoft.com/office/drawing/2014/main" id="{27E07C86-BC8A-424E-8B3D-43EA2A8C85CF}"/>
              </a:ext>
            </a:extLst>
          </p:cNvPr>
          <p:cNvPicPr>
            <a:picLocks noGrp="1" noChangeAspect="1"/>
          </p:cNvPicPr>
          <p:nvPr>
            <p:ph idx="1"/>
          </p:nvPr>
        </p:nvPicPr>
        <p:blipFill>
          <a:blip r:embed="rId2"/>
          <a:stretch>
            <a:fillRect/>
          </a:stretch>
        </p:blipFill>
        <p:spPr>
          <a:xfrm>
            <a:off x="1112521" y="640079"/>
            <a:ext cx="10772986" cy="6059805"/>
          </a:xfrm>
        </p:spPr>
      </p:pic>
      <p:sp>
        <p:nvSpPr>
          <p:cNvPr id="8" name="Rectangle 7">
            <a:extLst>
              <a:ext uri="{FF2B5EF4-FFF2-40B4-BE49-F238E27FC236}">
                <a16:creationId xmlns:a16="http://schemas.microsoft.com/office/drawing/2014/main" id="{9EA1D494-3ACE-FF4F-93D5-70B61A2F318E}"/>
              </a:ext>
            </a:extLst>
          </p:cNvPr>
          <p:cNvSpPr/>
          <p:nvPr/>
        </p:nvSpPr>
        <p:spPr>
          <a:xfrm>
            <a:off x="6080760" y="2941320"/>
            <a:ext cx="5425440" cy="129540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75376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B03A-760C-3C46-984F-7D872894D867}"/>
              </a:ext>
            </a:extLst>
          </p:cNvPr>
          <p:cNvSpPr>
            <a:spLocks noGrp="1"/>
          </p:cNvSpPr>
          <p:nvPr>
            <p:ph type="title"/>
          </p:nvPr>
        </p:nvSpPr>
        <p:spPr/>
        <p:txBody>
          <a:bodyPr/>
          <a:lstStyle/>
          <a:p>
            <a:r>
              <a:rPr lang="en-US" dirty="0"/>
              <a:t>Computational Physics Thinking</a:t>
            </a:r>
          </a:p>
        </p:txBody>
      </p:sp>
      <p:sp>
        <p:nvSpPr>
          <p:cNvPr id="3" name="Content Placeholder 2">
            <a:extLst>
              <a:ext uri="{FF2B5EF4-FFF2-40B4-BE49-F238E27FC236}">
                <a16:creationId xmlns:a16="http://schemas.microsoft.com/office/drawing/2014/main" id="{42362F5A-552D-8B47-8B03-D309D476EF77}"/>
              </a:ext>
            </a:extLst>
          </p:cNvPr>
          <p:cNvSpPr>
            <a:spLocks noGrp="1"/>
          </p:cNvSpPr>
          <p:nvPr>
            <p:ph idx="1"/>
          </p:nvPr>
        </p:nvSpPr>
        <p:spPr/>
        <p:txBody>
          <a:bodyPr>
            <a:normAutofit/>
          </a:bodyPr>
          <a:lstStyle/>
          <a:p>
            <a:r>
              <a:rPr lang="en-US" sz="2400" dirty="0"/>
              <a:t>Formulate problem to model</a:t>
            </a:r>
          </a:p>
          <a:p>
            <a:pPr lvl="1"/>
            <a:r>
              <a:rPr lang="en-US" sz="2400" dirty="0"/>
              <a:t>Choose scale and units</a:t>
            </a:r>
          </a:p>
          <a:p>
            <a:pPr lvl="1"/>
            <a:r>
              <a:rPr lang="en-US" sz="2400" dirty="0"/>
              <a:t>Subdivide a model into a set of manageable computational tasks</a:t>
            </a:r>
          </a:p>
          <a:p>
            <a:pPr lvl="1"/>
            <a:r>
              <a:rPr lang="en-US" sz="2400" dirty="0"/>
              <a:t>Choose algorithms and computational tools</a:t>
            </a:r>
          </a:p>
          <a:p>
            <a:r>
              <a:rPr lang="en-US" sz="2400" dirty="0"/>
              <a:t>Debug, test, and validate code</a:t>
            </a:r>
          </a:p>
          <a:p>
            <a:r>
              <a:rPr lang="en-US" sz="2400" dirty="0"/>
              <a:t>Extract physical insight.</a:t>
            </a:r>
          </a:p>
          <a:p>
            <a:endParaRPr lang="en-US" sz="2400" dirty="0"/>
          </a:p>
        </p:txBody>
      </p:sp>
      <p:pic>
        <p:nvPicPr>
          <p:cNvPr id="4" name="Picture 3">
            <a:extLst>
              <a:ext uri="{FF2B5EF4-FFF2-40B4-BE49-F238E27FC236}">
                <a16:creationId xmlns:a16="http://schemas.microsoft.com/office/drawing/2014/main" id="{DE99F0E6-D868-AC40-A96A-C595E80BBFF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graphicFrame>
        <p:nvGraphicFramePr>
          <p:cNvPr id="6" name="Diagram 5">
            <a:extLst>
              <a:ext uri="{FF2B5EF4-FFF2-40B4-BE49-F238E27FC236}">
                <a16:creationId xmlns:a16="http://schemas.microsoft.com/office/drawing/2014/main" id="{9C2ED07F-2646-4246-AEE8-8B4BB58F5BB3}"/>
              </a:ext>
            </a:extLst>
          </p:cNvPr>
          <p:cNvGraphicFramePr/>
          <p:nvPr>
            <p:extLst>
              <p:ext uri="{D42A27DB-BD31-4B8C-83A1-F6EECF244321}">
                <p14:modId xmlns:p14="http://schemas.microsoft.com/office/powerpoint/2010/main" val="1072445170"/>
              </p:ext>
            </p:extLst>
          </p:nvPr>
        </p:nvGraphicFramePr>
        <p:xfrm>
          <a:off x="7990840" y="3703320"/>
          <a:ext cx="4201160" cy="3120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8091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B533-0F7C-A641-860A-E0F677FA36A8}"/>
              </a:ext>
            </a:extLst>
          </p:cNvPr>
          <p:cNvSpPr>
            <a:spLocks noGrp="1"/>
          </p:cNvSpPr>
          <p:nvPr>
            <p:ph type="title"/>
          </p:nvPr>
        </p:nvSpPr>
        <p:spPr>
          <a:xfrm>
            <a:off x="1371600" y="228600"/>
            <a:ext cx="7513320" cy="1485900"/>
          </a:xfrm>
        </p:spPr>
        <p:txBody>
          <a:bodyPr>
            <a:normAutofit fontScale="90000"/>
          </a:bodyPr>
          <a:lstStyle/>
          <a:p>
            <a:r>
              <a:rPr lang="en-US" dirty="0"/>
              <a:t>Partnership for the Integration of Computation into Undergraduate Physics   - Goals</a:t>
            </a:r>
          </a:p>
        </p:txBody>
      </p:sp>
      <p:sp>
        <p:nvSpPr>
          <p:cNvPr id="3" name="Content Placeholder 2">
            <a:extLst>
              <a:ext uri="{FF2B5EF4-FFF2-40B4-BE49-F238E27FC236}">
                <a16:creationId xmlns:a16="http://schemas.microsoft.com/office/drawing/2014/main" id="{668C6579-10C8-5E42-82EA-5FC683493EC8}"/>
              </a:ext>
            </a:extLst>
          </p:cNvPr>
          <p:cNvSpPr>
            <a:spLocks noGrp="1"/>
          </p:cNvSpPr>
          <p:nvPr>
            <p:ph idx="1"/>
          </p:nvPr>
        </p:nvSpPr>
        <p:spPr>
          <a:xfrm>
            <a:off x="1371600" y="2286000"/>
            <a:ext cx="9601200" cy="4175760"/>
          </a:xfrm>
        </p:spPr>
        <p:txBody>
          <a:bodyPr>
            <a:normAutofit lnSpcReduction="10000"/>
          </a:bodyPr>
          <a:lstStyle/>
          <a:p>
            <a:r>
              <a:rPr lang="en-US" sz="2400" dirty="0"/>
              <a:t>Create community of educators</a:t>
            </a:r>
          </a:p>
          <a:p>
            <a:pPr lvl="1"/>
            <a:r>
              <a:rPr lang="en-US" sz="2400" dirty="0"/>
              <a:t>Faculty development workshops</a:t>
            </a:r>
          </a:p>
          <a:p>
            <a:pPr lvl="1"/>
            <a:r>
              <a:rPr lang="en-US" sz="2400" dirty="0"/>
              <a:t>AAPT Workshops</a:t>
            </a:r>
          </a:p>
          <a:p>
            <a:pPr lvl="1"/>
            <a:r>
              <a:rPr lang="en-US" sz="2400" dirty="0"/>
              <a:t>PICUP “Road Show”</a:t>
            </a:r>
          </a:p>
          <a:p>
            <a:pPr lvl="2"/>
            <a:r>
              <a:rPr lang="en-US" sz="2000" dirty="0"/>
              <a:t>Invite us to your department</a:t>
            </a:r>
          </a:p>
          <a:p>
            <a:pPr lvl="1"/>
            <a:endParaRPr lang="en-US" sz="2400" dirty="0"/>
          </a:p>
          <a:p>
            <a:r>
              <a:rPr lang="en-US" sz="2400" dirty="0"/>
              <a:t>Collect resources, strategies, and tactics to integrate computation across the curriculum</a:t>
            </a:r>
          </a:p>
          <a:p>
            <a:pPr lvl="1"/>
            <a:r>
              <a:rPr lang="en-US" sz="2400" dirty="0">
                <a:solidFill>
                  <a:srgbClr val="FF0000"/>
                </a:solidFill>
                <a:hlinkClick r:id="rId3">
                  <a:extLst>
                    <a:ext uri="{A12FA001-AC4F-418D-AE19-62706E023703}">
                      <ahyp:hlinkClr xmlns:ahyp="http://schemas.microsoft.com/office/drawing/2018/hyperlinkcolor" val="tx"/>
                    </a:ext>
                  </a:extLst>
                </a:hlinkClick>
              </a:rPr>
              <a:t>gopicup.org</a:t>
            </a:r>
            <a:endParaRPr lang="en-US" sz="2400" dirty="0">
              <a:solidFill>
                <a:srgbClr val="FF0000"/>
              </a:solidFill>
            </a:endParaRPr>
          </a:p>
          <a:p>
            <a:pPr lvl="1"/>
            <a:r>
              <a:rPr lang="en-US" sz="2400" dirty="0"/>
              <a:t>Share materials and expertise</a:t>
            </a:r>
          </a:p>
        </p:txBody>
      </p:sp>
      <p:pic>
        <p:nvPicPr>
          <p:cNvPr id="4" name="Picture 3">
            <a:extLst>
              <a:ext uri="{FF2B5EF4-FFF2-40B4-BE49-F238E27FC236}">
                <a16:creationId xmlns:a16="http://schemas.microsoft.com/office/drawing/2014/main" id="{AB4C4F30-B082-0248-9603-34C7004BBFE6}"/>
              </a:ext>
            </a:extLst>
          </p:cNvPr>
          <p:cNvPicPr>
            <a:picLocks noChangeAspect="1"/>
          </p:cNvPicPr>
          <p:nvPr/>
        </p:nvPicPr>
        <p:blipFill>
          <a:blip r:embed="rId4"/>
          <a:stretch>
            <a:fillRect/>
          </a:stretch>
        </p:blipFill>
        <p:spPr>
          <a:xfrm>
            <a:off x="9017000" y="0"/>
            <a:ext cx="3175000" cy="3175000"/>
          </a:xfrm>
          <a:prstGeom prst="rect">
            <a:avLst/>
          </a:prstGeom>
        </p:spPr>
      </p:pic>
    </p:spTree>
    <p:extLst>
      <p:ext uri="{BB962C8B-B14F-4D97-AF65-F5344CB8AC3E}">
        <p14:creationId xmlns:p14="http://schemas.microsoft.com/office/powerpoint/2010/main" val="11388552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9E02C-C404-7E4B-81F4-B2525550DBF6}"/>
              </a:ext>
            </a:extLst>
          </p:cNvPr>
          <p:cNvSpPr>
            <a:spLocks noGrp="1"/>
          </p:cNvSpPr>
          <p:nvPr>
            <p:ph type="title"/>
          </p:nvPr>
        </p:nvSpPr>
        <p:spPr/>
        <p:txBody>
          <a:bodyPr/>
          <a:lstStyle/>
          <a:p>
            <a:r>
              <a:rPr lang="en-US" dirty="0"/>
              <a:t>Experiment Tab</a:t>
            </a:r>
          </a:p>
        </p:txBody>
      </p:sp>
      <p:sp>
        <p:nvSpPr>
          <p:cNvPr id="3" name="Content Placeholder 2">
            <a:extLst>
              <a:ext uri="{FF2B5EF4-FFF2-40B4-BE49-F238E27FC236}">
                <a16:creationId xmlns:a16="http://schemas.microsoft.com/office/drawing/2014/main" id="{027B6248-19DA-D847-97D2-D536FBD2FF98}"/>
              </a:ext>
            </a:extLst>
          </p:cNvPr>
          <p:cNvSpPr>
            <a:spLocks noGrp="1"/>
          </p:cNvSpPr>
          <p:nvPr>
            <p:ph idx="1"/>
          </p:nvPr>
        </p:nvSpPr>
        <p:spPr>
          <a:xfrm>
            <a:off x="1371600" y="2286000"/>
            <a:ext cx="3896276" cy="3581400"/>
          </a:xfrm>
        </p:spPr>
        <p:txBody>
          <a:bodyPr>
            <a:normAutofit/>
          </a:bodyPr>
          <a:lstStyle/>
          <a:p>
            <a:r>
              <a:rPr lang="en-US" sz="2400" dirty="0"/>
              <a:t>Exercise sets on </a:t>
            </a:r>
            <a:r>
              <a:rPr lang="en-US" sz="2400" dirty="0" err="1"/>
              <a:t>gopicup.org</a:t>
            </a:r>
            <a:endParaRPr lang="en-US" sz="2400" dirty="0"/>
          </a:p>
        </p:txBody>
      </p:sp>
      <p:pic>
        <p:nvPicPr>
          <p:cNvPr id="5" name="Picture 4">
            <a:extLst>
              <a:ext uri="{FF2B5EF4-FFF2-40B4-BE49-F238E27FC236}">
                <a16:creationId xmlns:a16="http://schemas.microsoft.com/office/drawing/2014/main" id="{441480C2-7A54-704E-BC19-5964639B83BD}"/>
              </a:ext>
            </a:extLst>
          </p:cNvPr>
          <p:cNvPicPr>
            <a:picLocks noChangeAspect="1"/>
          </p:cNvPicPr>
          <p:nvPr/>
        </p:nvPicPr>
        <p:blipFill rotWithShape="1">
          <a:blip r:embed="rId3"/>
          <a:srcRect l="2276"/>
          <a:stretch/>
        </p:blipFill>
        <p:spPr>
          <a:xfrm>
            <a:off x="5379720" y="0"/>
            <a:ext cx="6766560" cy="6858000"/>
          </a:xfrm>
          <a:prstGeom prst="rect">
            <a:avLst/>
          </a:prstGeom>
        </p:spPr>
      </p:pic>
      <p:pic>
        <p:nvPicPr>
          <p:cNvPr id="6" name="Picture 5">
            <a:extLst>
              <a:ext uri="{FF2B5EF4-FFF2-40B4-BE49-F238E27FC236}">
                <a16:creationId xmlns:a16="http://schemas.microsoft.com/office/drawing/2014/main" id="{9D375C64-CF98-4742-8F35-906AA6BB181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087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6BDE-95E3-E946-A9A5-894084D8ABE8}"/>
              </a:ext>
            </a:extLst>
          </p:cNvPr>
          <p:cNvSpPr>
            <a:spLocks noGrp="1"/>
          </p:cNvSpPr>
          <p:nvPr>
            <p:ph type="title"/>
          </p:nvPr>
        </p:nvSpPr>
        <p:spPr/>
        <p:txBody>
          <a:bodyPr/>
          <a:lstStyle/>
          <a:p>
            <a:r>
              <a:rPr lang="en-US" dirty="0"/>
              <a:t>We’ve made progress but…</a:t>
            </a:r>
          </a:p>
        </p:txBody>
      </p:sp>
      <p:sp>
        <p:nvSpPr>
          <p:cNvPr id="3" name="Content Placeholder 2">
            <a:extLst>
              <a:ext uri="{FF2B5EF4-FFF2-40B4-BE49-F238E27FC236}">
                <a16:creationId xmlns:a16="http://schemas.microsoft.com/office/drawing/2014/main" id="{881F1DDD-3E7A-7845-B2DF-C84375B7724E}"/>
              </a:ext>
            </a:extLst>
          </p:cNvPr>
          <p:cNvSpPr>
            <a:spLocks noGrp="1"/>
          </p:cNvSpPr>
          <p:nvPr>
            <p:ph idx="1"/>
          </p:nvPr>
        </p:nvSpPr>
        <p:spPr>
          <a:xfrm>
            <a:off x="1371600" y="1691640"/>
            <a:ext cx="9601200" cy="4602480"/>
          </a:xfrm>
        </p:spPr>
        <p:txBody>
          <a:bodyPr>
            <a:normAutofit/>
          </a:bodyPr>
          <a:lstStyle/>
          <a:p>
            <a:r>
              <a:rPr lang="en-US" sz="2400" dirty="0"/>
              <a:t>50% of departments report at least half of faculty members assigning computational homework and a similar percentage assigning computational projects</a:t>
            </a:r>
            <a:r>
              <a:rPr lang="en-US" sz="2400" baseline="30000" dirty="0"/>
              <a:t>1</a:t>
            </a:r>
          </a:p>
          <a:p>
            <a:pPr lvl="1"/>
            <a:r>
              <a:rPr lang="en-US" sz="2400" dirty="0"/>
              <a:t>63% of departments have at least one faculty member requiring computational homework</a:t>
            </a:r>
          </a:p>
          <a:p>
            <a:pPr lvl="1"/>
            <a:r>
              <a:rPr lang="en-US" sz="2400" dirty="0"/>
              <a:t>In 2006 39% of departments reported 20% of faculty included computation in their grading</a:t>
            </a:r>
            <a:r>
              <a:rPr lang="en-US" sz="2400" baseline="30000" dirty="0"/>
              <a:t>2</a:t>
            </a:r>
          </a:p>
          <a:p>
            <a:r>
              <a:rPr lang="en-US" sz="2400" dirty="0"/>
              <a:t>Less than 25% have half of faculty assessing computation on exams (35% report at least one faculty member doing this)</a:t>
            </a:r>
          </a:p>
          <a:p>
            <a:endParaRPr lang="en-US" sz="2400" dirty="0"/>
          </a:p>
        </p:txBody>
      </p:sp>
      <p:pic>
        <p:nvPicPr>
          <p:cNvPr id="4" name="Picture 3">
            <a:extLst>
              <a:ext uri="{FF2B5EF4-FFF2-40B4-BE49-F238E27FC236}">
                <a16:creationId xmlns:a16="http://schemas.microsoft.com/office/drawing/2014/main" id="{CB815337-DDEC-5A44-90FC-8F94D807540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TextBox 7">
            <a:extLst>
              <a:ext uri="{FF2B5EF4-FFF2-40B4-BE49-F238E27FC236}">
                <a16:creationId xmlns:a16="http://schemas.microsoft.com/office/drawing/2014/main" id="{8C3F0C84-CEAF-134F-8F13-F0A9EC5409A3}"/>
              </a:ext>
            </a:extLst>
          </p:cNvPr>
          <p:cNvSpPr txBox="1"/>
          <p:nvPr/>
        </p:nvSpPr>
        <p:spPr>
          <a:xfrm>
            <a:off x="3444241" y="6300698"/>
            <a:ext cx="8534400" cy="338554"/>
          </a:xfrm>
          <a:prstGeom prst="rect">
            <a:avLst/>
          </a:prstGeom>
          <a:noFill/>
        </p:spPr>
        <p:txBody>
          <a:bodyPr wrap="square" rtlCol="0">
            <a:spAutoFit/>
          </a:bodyPr>
          <a:lstStyle/>
          <a:p>
            <a:pPr marL="228600" indent="-228600">
              <a:buAutoNum type="arabicPeriod"/>
            </a:pPr>
            <a:r>
              <a:rPr lang="en-US" sz="800" dirty="0"/>
              <a:t>Caballero, Marcos D. "On the Prevalence and Nature of Computational Instruction in Undergraduate Physics Programs across the United States." </a:t>
            </a:r>
            <a:r>
              <a:rPr lang="en-US" sz="800" dirty="0" err="1"/>
              <a:t>arXiv</a:t>
            </a:r>
            <a:r>
              <a:rPr lang="en-US" sz="800" dirty="0"/>
              <a:t> preprint arXiv:1712.07701(2017).</a:t>
            </a:r>
          </a:p>
          <a:p>
            <a:pPr marL="228600" indent="-228600">
              <a:buAutoNum type="arabicPeriod"/>
            </a:pPr>
            <a:r>
              <a:rPr lang="en-US" sz="800" dirty="0"/>
              <a:t>Fuller, Robert G. "Numerical computations in US undergraduate physics courses." Computing in science &amp; engineering 8.5 (2006): 16-21..</a:t>
            </a:r>
          </a:p>
        </p:txBody>
      </p:sp>
    </p:spTree>
    <p:extLst>
      <p:ext uri="{BB962C8B-B14F-4D97-AF65-F5344CB8AC3E}">
        <p14:creationId xmlns:p14="http://schemas.microsoft.com/office/powerpoint/2010/main" val="1561533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normAutofit/>
          </a:bodyPr>
          <a:lstStyle/>
          <a:p>
            <a:r>
              <a:rPr lang="en-US" dirty="0"/>
              <a:t>Why should computation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a:xfrm>
            <a:off x="1371600" y="1889760"/>
            <a:ext cx="9601200" cy="3977640"/>
          </a:xfrm>
        </p:spPr>
        <p:txBody>
          <a:bodyPr>
            <a:normAutofit/>
          </a:bodyPr>
          <a:lstStyle/>
          <a:p>
            <a:r>
              <a:rPr lang="en-US" sz="2400" dirty="0"/>
              <a:t>Develop deeper understanding of physics</a:t>
            </a:r>
          </a:p>
          <a:p>
            <a:endParaRPr lang="en-US" sz="2400" dirty="0"/>
          </a:p>
          <a:p>
            <a:r>
              <a:rPr lang="en-US" sz="2400" dirty="0"/>
              <a:t>Exploration of complex systems</a:t>
            </a:r>
          </a:p>
          <a:p>
            <a:pPr lvl="1"/>
            <a:r>
              <a:rPr lang="en-US" sz="2400" dirty="0"/>
              <a:t>Develop understanding and intuition of systems beyond the few systems we can solve analytically</a:t>
            </a:r>
          </a:p>
          <a:p>
            <a:pPr lvl="1"/>
            <a:endParaRPr lang="en-US" sz="2400" dirty="0"/>
          </a:p>
          <a:p>
            <a:pPr lvl="1"/>
            <a:endParaRPr lang="en-US" sz="2400" dirty="0"/>
          </a:p>
          <a:p>
            <a:r>
              <a:rPr lang="en-US" sz="2400" dirty="0"/>
              <a:t>Give students marketable skills</a:t>
            </a:r>
          </a:p>
          <a:p>
            <a:endParaRPr lang="en-US" sz="2400" dirty="0"/>
          </a:p>
        </p:txBody>
      </p:sp>
      <p:pic>
        <p:nvPicPr>
          <p:cNvPr id="4" name="Picture 3">
            <a:extLst>
              <a:ext uri="{FF2B5EF4-FFF2-40B4-BE49-F238E27FC236}">
                <a16:creationId xmlns:a16="http://schemas.microsoft.com/office/drawing/2014/main" id="{948CA7CD-0A60-A145-9880-6F813F47720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8649786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4702</TotalTime>
  <Words>1713</Words>
  <Application>Microsoft Macintosh PowerPoint</Application>
  <PresentationFormat>Widescreen</PresentationFormat>
  <Paragraphs>208</Paragraphs>
  <Slides>21</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Franklin Gothic Book</vt:lpstr>
      <vt:lpstr>Crop</vt:lpstr>
      <vt:lpstr>Implementing Computation Across the Curriculum</vt:lpstr>
      <vt:lpstr>Three-Legged Stool</vt:lpstr>
      <vt:lpstr>What does “integration of computation across the curriculum” mean?</vt:lpstr>
      <vt:lpstr>Computation Implementation Space</vt:lpstr>
      <vt:lpstr>Computational Physics Thinking</vt:lpstr>
      <vt:lpstr>Partnership for the Integration of Computation into Undergraduate Physics   - Goals</vt:lpstr>
      <vt:lpstr>Experiment Tab</vt:lpstr>
      <vt:lpstr>We’ve made progress but…</vt:lpstr>
      <vt:lpstr>Why should computation be included in the curriculum?</vt:lpstr>
      <vt:lpstr>Computation in the Workplace</vt:lpstr>
      <vt:lpstr>What hurdles do we see to implementing computation across the curriculum?</vt:lpstr>
      <vt:lpstr>Expectation of Content Coverage</vt:lpstr>
      <vt:lpstr>Department Norms</vt:lpstr>
      <vt:lpstr>Lack of instructor knowledge</vt:lpstr>
      <vt:lpstr>Overcoming hurdles</vt:lpstr>
      <vt:lpstr>A parting thought…</vt:lpstr>
      <vt:lpstr>Where have all the slide rules gone?</vt:lpstr>
      <vt:lpstr>Where is the “best” place to be?</vt:lpstr>
      <vt:lpstr>Possible ALPhA/PICUP Immersion in 2019</vt:lpstr>
      <vt:lpstr>My challenge to you…</vt:lpstr>
      <vt:lpstr>Thank you.  Any questions?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Computation Across the Curriculum</dc:title>
  <dc:creator>Zimmerman, Todd</dc:creator>
  <cp:lastModifiedBy>Zimmerman, Todd</cp:lastModifiedBy>
  <cp:revision>41</cp:revision>
  <dcterms:created xsi:type="dcterms:W3CDTF">2018-07-23T15:59:23Z</dcterms:created>
  <dcterms:modified xsi:type="dcterms:W3CDTF">2018-07-26T22:24:37Z</dcterms:modified>
</cp:coreProperties>
</file>

<file path=docProps/thumbnail.jpeg>
</file>